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5" r:id="rId2"/>
  </p:sldMasterIdLst>
  <p:notesMasterIdLst>
    <p:notesMasterId r:id="rId8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36" r:id="rId24"/>
    <p:sldId id="278" r:id="rId25"/>
    <p:sldId id="279" r:id="rId26"/>
    <p:sldId id="337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</p:sldIdLst>
  <p:sldSz cx="12192000" cy="6858000"/>
  <p:notesSz cx="6858000" cy="9144000"/>
  <p:embeddedFontLst>
    <p:embeddedFont>
      <p:font typeface="Comfortaa" panose="020B0604020202020204" charset="0"/>
      <p:regular r:id="rId84"/>
      <p:bold r:id="rId85"/>
    </p:embeddedFont>
    <p:embeddedFont>
      <p:font typeface="Comfortaa Medium" panose="020B0604020202020204" charset="0"/>
      <p:regular r:id="rId86"/>
      <p:bold r:id="rId87"/>
    </p:embeddedFont>
    <p:embeddedFont>
      <p:font typeface="Old Standard TT" panose="020B0604020202020204" charset="0"/>
      <p:regular r:id="rId88"/>
      <p:bold r:id="rId89"/>
      <p:italic r:id="rId9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3" roundtripDataSignature="AMtx7mi6r1jeXaGboJHHDIZH1hVSevpc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21" autoAdjust="0"/>
  </p:normalViewPr>
  <p:slideViewPr>
    <p:cSldViewPr snapToGrid="0">
      <p:cViewPr varScale="1">
        <p:scale>
          <a:sx n="99" d="100"/>
          <a:sy n="99" d="100"/>
        </p:scale>
        <p:origin x="40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font" Target="fonts/font7.fntdata"/><Relationship Id="rId95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font" Target="fonts/font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font" Target="fonts/font3.fntdata"/><Relationship Id="rId94" Type="http://schemas.openxmlformats.org/officeDocument/2006/relationships/presProps" Target="presProps.xml"/><Relationship Id="rId99" Type="http://schemas.openxmlformats.org/officeDocument/2006/relationships/customXml" Target="../customXml/item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4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customXml" Target="../customXml/item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customschemas.google.com/relationships/presentationmetadata" Target="metadata"/><Relationship Id="rId98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4cf79bab86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g24cf79bab8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cf79bab86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5" name="Google Shape;335;g24cf79bab8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4cf79bab86_0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g24cf79bab86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4cf79bab86_0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24cf79bab86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4cf79bab86_0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low search high 1-beta -3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Imagine a real robot: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tries to do work on low battery.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fails</a:t>
            </a:r>
            <a:r>
              <a:rPr lang="en-US" dirty="0"/>
              <a:t>, overheats or collapses.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Some </a:t>
            </a:r>
            <a:r>
              <a:rPr lang="en-US" b="1" dirty="0"/>
              <a:t>backup system</a:t>
            </a:r>
            <a:r>
              <a:rPr lang="en-US" dirty="0"/>
              <a:t> kicks in and returns it to full charge, </a:t>
            </a:r>
            <a:r>
              <a:rPr lang="en-US" b="1" dirty="0"/>
              <a:t>but there's a cost</a:t>
            </a:r>
            <a:r>
              <a:rPr lang="en-US" dirty="0"/>
              <a:t> (damage, repair time = negative reward).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9" name="Google Shape;359;g24cf79bab86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4cf79bab86_0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24cf79bab86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4cf79bab86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2" name="Google Shape;382;g24cf79bab86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50c08058f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0" name="Google Shape;390;g250c08058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4cf79bab86_0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1" name="Google Shape;401;g24cf79bab8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4cf79bab86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0" name="Google Shape;410;g24cf79bab86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47a2a4dd1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247a2a4dd17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g247a2a4dd17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50c08058fe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8" name="Google Shape;418;g250c08058f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cf79bab86_0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6" name="Google Shape;426;g24cf79bab86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>
          <a:extLst>
            <a:ext uri="{FF2B5EF4-FFF2-40B4-BE49-F238E27FC236}">
              <a16:creationId xmlns:a16="http://schemas.microsoft.com/office/drawing/2014/main" id="{80928054-35F0-69A8-AC20-05538D0E3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cf79bab86_0_208:notes">
            <a:extLst>
              <a:ext uri="{FF2B5EF4-FFF2-40B4-BE49-F238E27FC236}">
                <a16:creationId xmlns:a16="http://schemas.microsoft.com/office/drawing/2014/main" id="{89A7EE07-B3E8-DA86-F9DD-8A70E92659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6" name="Google Shape;426;g24cf79bab86_0_208:notes">
            <a:extLst>
              <a:ext uri="{FF2B5EF4-FFF2-40B4-BE49-F238E27FC236}">
                <a16:creationId xmlns:a16="http://schemas.microsoft.com/office/drawing/2014/main" id="{5E0FD6DF-4764-10F0-58C3-C078B28D58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5953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50c08058fe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6" name="Google Shape;436;g250c08058f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271484009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6" name="Google Shape;446;g2271484009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>
          <a:extLst>
            <a:ext uri="{FF2B5EF4-FFF2-40B4-BE49-F238E27FC236}">
              <a16:creationId xmlns:a16="http://schemas.microsoft.com/office/drawing/2014/main" id="{89ABB18F-AC41-0D3C-9523-2FE447C46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2714840099_0_3:notes">
            <a:extLst>
              <a:ext uri="{FF2B5EF4-FFF2-40B4-BE49-F238E27FC236}">
                <a16:creationId xmlns:a16="http://schemas.microsoft.com/office/drawing/2014/main" id="{F81A2BD6-527E-5FA3-2B8A-683AB90C39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6" name="Google Shape;446;g22714840099_0_3:notes">
            <a:extLst>
              <a:ext uri="{FF2B5EF4-FFF2-40B4-BE49-F238E27FC236}">
                <a16:creationId xmlns:a16="http://schemas.microsoft.com/office/drawing/2014/main" id="{7FB874FA-8845-C5A5-F272-09DD15BD7A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8661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2714840099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7" name="Google Shape;457;g2271484009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714840099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7" name="Google Shape;467;g2271484009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2714840099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g2271484009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2714840099_0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0" name="Google Shape;490;g2271484009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217600a579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4" name="Google Shape;264;g2217600a57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2714840099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7" name="Google Shape;497;g22714840099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50ec8fe09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9" name="Google Shape;509;g250ec8fe0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50ec8fe09f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0" name="Google Shape;520;g250ec8fe09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50ec8fe09f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9" name="Google Shape;529;g250ec8fe09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50ec8fe09f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8" name="Google Shape;538;g250ec8fe09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54c24bee92_0_12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6" name="Google Shape;546;g254c24bee92_0_1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54c24bee92_0_12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3" name="Google Shape;593;g254c24bee92_0_1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54c24bee92_0_12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1" name="Google Shape;601;g254c24bee92_0_1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54c24bee92_0_13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1" name="Google Shape;611;g254c24bee92_0_1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54c24bee92_0_1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1" name="Google Shape;621;g254c24bee92_0_1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cf79bab86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g24cf79bab8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54c24bee92_0_13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2" name="Google Shape;632;g254c24bee92_0_1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54c24bee92_0_1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9" name="Google Shape;649;g254c24bee92_0_13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Rewards in the future (deeper in the tree) matter less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Interesting: running expectimax, if having to truncate the search, then not losing much; e.g.,  less then \gamma^d / (1-\gamma)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0" name="Google Shape;650;g254c24bee92_0_13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54c24bee92_0_14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5" name="Google Shape;725;g254c24bee92_0_1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54c24bee92_0_14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4" name="Google Shape;744;g254c24bee92_0_1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54c24bee92_0_14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3" name="Google Shape;753;g254c24bee92_0_1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54c24bee92_0_1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1" name="Google Shape;761;g254c24bee92_0_1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54c24bee92_0_1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6" name="Google Shape;786;g254c24bee92_0_14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[cut demo of moving around in grid world program]</a:t>
            </a:r>
            <a:endParaRPr/>
          </a:p>
        </p:txBody>
      </p:sp>
      <p:sp>
        <p:nvSpPr>
          <p:cNvPr id="787" name="Google Shape;787;g254c24bee92_0_14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54c24bee92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2" name="Google Shape;802;g254c24bee92_0_15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Assuming zero living reward</a:t>
            </a:r>
            <a:endParaRPr/>
          </a:p>
        </p:txBody>
      </p:sp>
      <p:sp>
        <p:nvSpPr>
          <p:cNvPr id="803" name="Google Shape;803;g254c24bee92_0_15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54c24bee92_0_1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4" name="Google Shape;814;g254c24bee92_0_15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Assuming zero living reward</a:t>
            </a:r>
            <a:endParaRPr/>
          </a:p>
        </p:txBody>
      </p:sp>
      <p:sp>
        <p:nvSpPr>
          <p:cNvPr id="815" name="Google Shape;815;g254c24bee92_0_15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54c24bee92_0_1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6" name="Google Shape;826;g254c24bee92_0_15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Assuming zero living reward</a:t>
            </a:r>
            <a:endParaRPr/>
          </a:p>
        </p:txBody>
      </p:sp>
      <p:sp>
        <p:nvSpPr>
          <p:cNvPr id="827" name="Google Shape;827;g254c24bee92_0_15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cf79bab86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g24cf79bab8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54c24bee92_0_1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8" name="Google Shape;838;g254c24bee92_0_15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Assuming zero living reward</a:t>
            </a:r>
            <a:endParaRPr/>
          </a:p>
        </p:txBody>
      </p:sp>
      <p:sp>
        <p:nvSpPr>
          <p:cNvPr id="839" name="Google Shape;839;g254c24bee92_0_15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54c24bee92_0_1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0" name="Google Shape;850;g254c24bee92_0_15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Assuming zero living reward</a:t>
            </a:r>
            <a:endParaRPr/>
          </a:p>
        </p:txBody>
      </p:sp>
      <p:sp>
        <p:nvSpPr>
          <p:cNvPr id="851" name="Google Shape;851;g254c24bee92_0_15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54c24bee92_0_1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2" name="Google Shape;862;g254c24bee92_0_15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Assuming zero living reward</a:t>
            </a:r>
            <a:endParaRPr/>
          </a:p>
        </p:txBody>
      </p:sp>
      <p:sp>
        <p:nvSpPr>
          <p:cNvPr id="863" name="Google Shape;863;g254c24bee92_0_15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54c24bee92_0_1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4" name="Google Shape;874;g254c24bee92_0_15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Assuming zero living reward</a:t>
            </a:r>
            <a:endParaRPr/>
          </a:p>
        </p:txBody>
      </p:sp>
      <p:sp>
        <p:nvSpPr>
          <p:cNvPr id="875" name="Google Shape;875;g254c24bee92_0_15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54c24bee92_0_1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6" name="Google Shape;886;g254c24bee92_0_15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Assuming zero living reward</a:t>
            </a:r>
            <a:endParaRPr/>
          </a:p>
        </p:txBody>
      </p:sp>
      <p:sp>
        <p:nvSpPr>
          <p:cNvPr id="887" name="Google Shape;887;g254c24bee92_0_15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54c24bee92_0_1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8" name="Google Shape;898;g254c24bee92_0_15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Assuming zero living reward</a:t>
            </a:r>
            <a:endParaRPr/>
          </a:p>
        </p:txBody>
      </p:sp>
      <p:sp>
        <p:nvSpPr>
          <p:cNvPr id="899" name="Google Shape;899;g254c24bee92_0_1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54c24bee92_0_1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0" name="Google Shape;910;g254c24bee92_0_15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Assuming zero living reward</a:t>
            </a:r>
            <a:endParaRPr/>
          </a:p>
        </p:txBody>
      </p:sp>
      <p:sp>
        <p:nvSpPr>
          <p:cNvPr id="911" name="Google Shape;911;g254c24bee92_0_15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54c24bee92_0_1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2" name="Google Shape;922;g254c24bee92_0_15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Assuming zero living reward</a:t>
            </a:r>
            <a:endParaRPr/>
          </a:p>
        </p:txBody>
      </p:sp>
      <p:sp>
        <p:nvSpPr>
          <p:cNvPr id="923" name="Google Shape;923;g254c24bee92_0_15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54c24bee92_0_1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4" name="Google Shape;934;g254c24bee92_0_15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Assuming zero living reward</a:t>
            </a:r>
            <a:endParaRPr/>
          </a:p>
        </p:txBody>
      </p:sp>
      <p:sp>
        <p:nvSpPr>
          <p:cNvPr id="935" name="Google Shape;935;g254c24bee92_0_15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54c24bee92_0_1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6" name="Google Shape;946;g254c24bee92_0_16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Assuming zero living reward</a:t>
            </a:r>
            <a:endParaRPr/>
          </a:p>
        </p:txBody>
      </p:sp>
      <p:sp>
        <p:nvSpPr>
          <p:cNvPr id="947" name="Google Shape;947;g254c24bee92_0_16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cf79bab86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0" name="Google Shape;290;g24cf79bab8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54c24bee92_0_1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8" name="Google Shape;958;g254c24bee92_0_16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Assuming zero living reward</a:t>
            </a:r>
            <a:endParaRPr/>
          </a:p>
        </p:txBody>
      </p:sp>
      <p:sp>
        <p:nvSpPr>
          <p:cNvPr id="959" name="Google Shape;959;g254c24bee92_0_16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54c24bee92_0_1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0" name="Google Shape;970;g254c24bee92_0_16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Demo steps through value iteration; snapshots of values shown on next slides.</a:t>
            </a:r>
            <a:endParaRPr/>
          </a:p>
        </p:txBody>
      </p:sp>
      <p:sp>
        <p:nvSpPr>
          <p:cNvPr id="971" name="Google Shape;971;g254c24bee92_0_16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54c24bee92_0_16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9" name="Google Shape;979;g254c24bee92_0_1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254c24bee92_0_16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7" name="Google Shape;987;g254c24bee92_0_1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54c24bee92_0_1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5" name="Google Shape;995;g254c24bee92_0_16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6" name="Google Shape;996;g254c24bee92_0_16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254c24bee92_0_1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1" name="Google Shape;1011;g254c24bee92_0_1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54c24bee92_0_16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0" name="Google Shape;1020;g254c24bee92_0_1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254c24bee92_0_16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6" name="Google Shape;1036;g254c24bee92_0_1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254c24bee92_0_16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5" name="Google Shape;1045;g254c24bee92_0_1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254c24bee92_0_16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3" name="Google Shape;1053;g254c24bee92_0_1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4cf79bab86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g24cf79bab8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254c24bee92_0_16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5" name="Google Shape;1065;g254c24bee92_0_1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54c24bee92_0_16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4" name="Google Shape;1074;g254c24bee92_0_1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254c24bee92_0_1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2" name="Google Shape;1082;g254c24bee92_0_17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[cut demo of moving around in grid world program]</a:t>
            </a:r>
            <a:endParaRPr/>
          </a:p>
        </p:txBody>
      </p:sp>
      <p:sp>
        <p:nvSpPr>
          <p:cNvPr id="1083" name="Google Shape;1083;g254c24bee92_0_17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54c24bee92_0_17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2" name="Google Shape;1092;g254c24bee92_0_1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254c24bee92_0_17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6" name="Google Shape;1116;g254c24bee92_0_1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254c24bee92_0_17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4" name="Google Shape;1124;g254c24bee92_0_1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54c24bee92_0_17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6" name="Google Shape;1136;g254c24bee92_0_1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254c24bee92_0_17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4" name="Google Shape;1144;g254c24bee92_0_1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254c24bee92_0_17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2" name="Google Shape;1152;g254c24bee92_0_1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24320ba2c0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0" name="Google Shape;1160;g24320ba2c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4cf79bab86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24cf79bab8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24a90fbe9f0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7" name="Google Shape;1167;g24a90fbe9f0_0_5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8" name="Google Shape;1168;g24a90fbe9f0_0_5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cf79bab86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g24cf79bab8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6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22778" y="262802"/>
            <a:ext cx="3338739" cy="865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5816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6"/>
          <p:cNvSpPr txBox="1">
            <a:spLocks noGrp="1"/>
          </p:cNvSpPr>
          <p:nvPr>
            <p:ph type="ctrTitle"/>
          </p:nvPr>
        </p:nvSpPr>
        <p:spPr>
          <a:xfrm>
            <a:off x="1867990" y="3226527"/>
            <a:ext cx="9489822" cy="127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cap="none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"/>
          <p:cNvSpPr txBox="1"/>
          <p:nvPr/>
        </p:nvSpPr>
        <p:spPr>
          <a:xfrm>
            <a:off x="64525" y="1053900"/>
            <a:ext cx="4196100" cy="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Reinforcement Learning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2024-25 Second Semester, M.Tech (AIML)   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4 People">
  <p:cSld name="Team Slide 4 People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1228567" y="373362"/>
            <a:ext cx="10462689" cy="1298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>
            <a:spLocks noGrp="1"/>
          </p:cNvSpPr>
          <p:nvPr>
            <p:ph type="pic" idx="2"/>
          </p:nvPr>
        </p:nvSpPr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1228568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3"/>
          </p:nvPr>
        </p:nvSpPr>
        <p:spPr>
          <a:xfrm>
            <a:off x="1487181" y="5464114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14"/>
          <p:cNvSpPr>
            <a:spLocks noGrp="1"/>
          </p:cNvSpPr>
          <p:nvPr>
            <p:ph type="pic" idx="4"/>
          </p:nvPr>
        </p:nvSpPr>
        <p:spPr>
          <a:xfrm>
            <a:off x="3836914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14"/>
          <p:cNvSpPr txBox="1">
            <a:spLocks noGrp="1"/>
          </p:cNvSpPr>
          <p:nvPr>
            <p:ph type="body" idx="5"/>
          </p:nvPr>
        </p:nvSpPr>
        <p:spPr>
          <a:xfrm>
            <a:off x="3578300" y="5084524"/>
            <a:ext cx="233081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6"/>
          </p:nvPr>
        </p:nvSpPr>
        <p:spPr>
          <a:xfrm>
            <a:off x="3836913" y="5478796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4" name="Google Shape;74;p14"/>
          <p:cNvSpPr>
            <a:spLocks noGrp="1"/>
          </p:cNvSpPr>
          <p:nvPr>
            <p:ph type="pic" idx="7"/>
          </p:nvPr>
        </p:nvSpPr>
        <p:spPr>
          <a:xfrm>
            <a:off x="632757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5" name="Google Shape;75;p14"/>
          <p:cNvSpPr txBox="1">
            <a:spLocks noGrp="1"/>
          </p:cNvSpPr>
          <p:nvPr>
            <p:ph type="body" idx="8"/>
          </p:nvPr>
        </p:nvSpPr>
        <p:spPr>
          <a:xfrm>
            <a:off x="6068964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9"/>
          </p:nvPr>
        </p:nvSpPr>
        <p:spPr>
          <a:xfrm>
            <a:off x="6327577" y="5478796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7" name="Google Shape;77;p14"/>
          <p:cNvSpPr>
            <a:spLocks noGrp="1"/>
          </p:cNvSpPr>
          <p:nvPr>
            <p:ph type="pic" idx="13"/>
          </p:nvPr>
        </p:nvSpPr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8" name="Google Shape;78;p14"/>
          <p:cNvSpPr txBox="1">
            <a:spLocks noGrp="1"/>
          </p:cNvSpPr>
          <p:nvPr>
            <p:ph type="body" idx="14"/>
          </p:nvPr>
        </p:nvSpPr>
        <p:spPr>
          <a:xfrm>
            <a:off x="8488845" y="5084524"/>
            <a:ext cx="231770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5"/>
          </p:nvPr>
        </p:nvSpPr>
        <p:spPr>
          <a:xfrm>
            <a:off x="8747458" y="5464114"/>
            <a:ext cx="184551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" name="Google Shape;82;p14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8 People">
  <p:cSld name="Team Slide 8 People">
    <p:bg>
      <p:bgPr>
        <a:solidFill>
          <a:schemeClr val="dk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5"/>
          <p:cNvGrpSpPr/>
          <p:nvPr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85" name="Google Shape;85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473953"/>
              <a:ext cx="2057400" cy="164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>
            <a:spLocks noGrp="1"/>
          </p:cNvSpPr>
          <p:nvPr>
            <p:ph type="pic" idx="2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89" name="Google Shape;89;p15"/>
          <p:cNvSpPr txBox="1">
            <a:spLocks noGrp="1"/>
          </p:cNvSpPr>
          <p:nvPr>
            <p:ph type="body" idx="1"/>
          </p:nvPr>
        </p:nvSpPr>
        <p:spPr>
          <a:xfrm>
            <a:off x="1500168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3"/>
          </p:nvPr>
        </p:nvSpPr>
        <p:spPr>
          <a:xfrm>
            <a:off x="1500168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15"/>
          <p:cNvSpPr>
            <a:spLocks noGrp="1"/>
          </p:cNvSpPr>
          <p:nvPr>
            <p:ph type="pic" idx="4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2" name="Google Shape;92;p15"/>
          <p:cNvSpPr txBox="1">
            <a:spLocks noGrp="1"/>
          </p:cNvSpPr>
          <p:nvPr>
            <p:ph type="body" idx="5"/>
          </p:nvPr>
        </p:nvSpPr>
        <p:spPr>
          <a:xfrm>
            <a:off x="3849262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6"/>
          </p:nvPr>
        </p:nvSpPr>
        <p:spPr>
          <a:xfrm>
            <a:off x="3849262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4" name="Google Shape;94;p15"/>
          <p:cNvSpPr>
            <a:spLocks noGrp="1"/>
          </p:cNvSpPr>
          <p:nvPr>
            <p:ph type="pic" idx="7"/>
          </p:nvPr>
        </p:nvSpPr>
        <p:spPr>
          <a:xfrm>
            <a:off x="665558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5" name="Google Shape;95;p15"/>
          <p:cNvSpPr txBox="1">
            <a:spLocks noGrp="1"/>
          </p:cNvSpPr>
          <p:nvPr>
            <p:ph type="body" idx="8"/>
          </p:nvPr>
        </p:nvSpPr>
        <p:spPr>
          <a:xfrm>
            <a:off x="6198355" y="3654378"/>
            <a:ext cx="2105135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9"/>
          </p:nvPr>
        </p:nvSpPr>
        <p:spPr>
          <a:xfrm>
            <a:off x="6095999" y="3809747"/>
            <a:ext cx="2299855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7" name="Google Shape;97;p15"/>
          <p:cNvSpPr>
            <a:spLocks noGrp="1"/>
          </p:cNvSpPr>
          <p:nvPr>
            <p:ph type="pic" idx="13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8" name="Google Shape;98;p15"/>
          <p:cNvSpPr txBox="1">
            <a:spLocks noGrp="1"/>
          </p:cNvSpPr>
          <p:nvPr>
            <p:ph type="body" idx="14"/>
          </p:nvPr>
        </p:nvSpPr>
        <p:spPr>
          <a:xfrm>
            <a:off x="8759806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5"/>
          </p:nvPr>
        </p:nvSpPr>
        <p:spPr>
          <a:xfrm>
            <a:off x="8744480" y="3809747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0" name="Google Shape;100;p15"/>
          <p:cNvSpPr>
            <a:spLocks noGrp="1"/>
          </p:cNvSpPr>
          <p:nvPr>
            <p:ph type="pic" idx="16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1" name="Google Shape;101;p15"/>
          <p:cNvSpPr txBox="1">
            <a:spLocks noGrp="1"/>
          </p:cNvSpPr>
          <p:nvPr>
            <p:ph type="body" idx="17"/>
          </p:nvPr>
        </p:nvSpPr>
        <p:spPr>
          <a:xfrm>
            <a:off x="1500168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8"/>
          </p:nvPr>
        </p:nvSpPr>
        <p:spPr>
          <a:xfrm>
            <a:off x="1500168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15"/>
          <p:cNvSpPr>
            <a:spLocks noGrp="1"/>
          </p:cNvSpPr>
          <p:nvPr>
            <p:ph type="pic" idx="19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4" name="Google Shape;104;p15"/>
          <p:cNvSpPr txBox="1">
            <a:spLocks noGrp="1"/>
          </p:cNvSpPr>
          <p:nvPr>
            <p:ph type="body" idx="20"/>
          </p:nvPr>
        </p:nvSpPr>
        <p:spPr>
          <a:xfrm>
            <a:off x="3849262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21"/>
          </p:nvPr>
        </p:nvSpPr>
        <p:spPr>
          <a:xfrm>
            <a:off x="3849262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6" name="Google Shape;106;p15"/>
          <p:cNvSpPr>
            <a:spLocks noGrp="1"/>
          </p:cNvSpPr>
          <p:nvPr>
            <p:ph type="pic" idx="22"/>
          </p:nvPr>
        </p:nvSpPr>
        <p:spPr>
          <a:xfrm>
            <a:off x="665558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7" name="Google Shape;107;p15"/>
          <p:cNvSpPr txBox="1">
            <a:spLocks noGrp="1"/>
          </p:cNvSpPr>
          <p:nvPr>
            <p:ph type="body" idx="23"/>
          </p:nvPr>
        </p:nvSpPr>
        <p:spPr>
          <a:xfrm>
            <a:off x="633992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24"/>
          </p:nvPr>
        </p:nvSpPr>
        <p:spPr>
          <a:xfrm>
            <a:off x="6339926" y="5668583"/>
            <a:ext cx="1813474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15"/>
          <p:cNvSpPr>
            <a:spLocks noGrp="1"/>
          </p:cNvSpPr>
          <p:nvPr>
            <p:ph type="pic" idx="25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0" name="Google Shape;110;p15"/>
          <p:cNvSpPr txBox="1">
            <a:spLocks noGrp="1"/>
          </p:cNvSpPr>
          <p:nvPr>
            <p:ph type="body" idx="26"/>
          </p:nvPr>
        </p:nvSpPr>
        <p:spPr>
          <a:xfrm>
            <a:off x="875980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body" idx="27"/>
          </p:nvPr>
        </p:nvSpPr>
        <p:spPr>
          <a:xfrm>
            <a:off x="8744480" y="5668583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/>
        </p:nvSpPr>
        <p:spPr>
          <a:xfrm>
            <a:off x="2113884" y="0"/>
            <a:ext cx="10078116" cy="6858000"/>
          </a:xfrm>
          <a:custGeom>
            <a:avLst/>
            <a:gdLst/>
            <a:ahLst/>
            <a:cxnLst/>
            <a:rect l="l" t="t" r="r" b="b"/>
            <a:pathLst>
              <a:path w="10078116" h="6858000" extrusionOk="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>
            <a:off x="166074" y="1716780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2"/>
          </p:nvPr>
        </p:nvSpPr>
        <p:spPr>
          <a:xfrm>
            <a:off x="732131" y="2793105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3"/>
          </p:nvPr>
        </p:nvSpPr>
        <p:spPr>
          <a:xfrm>
            <a:off x="1338556" y="3869430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4"/>
          </p:nvPr>
        </p:nvSpPr>
        <p:spPr>
          <a:xfrm>
            <a:off x="1922756" y="4958819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5"/>
          </p:nvPr>
        </p:nvSpPr>
        <p:spPr>
          <a:xfrm>
            <a:off x="4388473" y="1482898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6"/>
          </p:nvPr>
        </p:nvSpPr>
        <p:spPr>
          <a:xfrm>
            <a:off x="4986029" y="2604186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7"/>
          </p:nvPr>
        </p:nvSpPr>
        <p:spPr>
          <a:xfrm>
            <a:off x="5576938" y="3677018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8"/>
          </p:nvPr>
        </p:nvSpPr>
        <p:spPr>
          <a:xfrm>
            <a:off x="6175280" y="4785241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ftr" idx="11"/>
          </p:nvPr>
        </p:nvSpPr>
        <p:spPr>
          <a:xfrm>
            <a:off x="6749143" y="6356350"/>
            <a:ext cx="37759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ldNum" idx="12"/>
          </p:nvPr>
        </p:nvSpPr>
        <p:spPr>
          <a:xfrm>
            <a:off x="10810874" y="6356350"/>
            <a:ext cx="5429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6" name="Google Shape;126;p17"/>
          <p:cNvCxnSpPr/>
          <p:nvPr/>
        </p:nvCxnSpPr>
        <p:spPr>
          <a:xfrm>
            <a:off x="4353515" y="5259067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" name="Google Shape;127;p17"/>
          <p:cNvCxnSpPr/>
          <p:nvPr/>
        </p:nvCxnSpPr>
        <p:spPr>
          <a:xfrm>
            <a:off x="3759917" y="4157459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128;p17"/>
          <p:cNvCxnSpPr/>
          <p:nvPr/>
        </p:nvCxnSpPr>
        <p:spPr>
          <a:xfrm>
            <a:off x="3173453" y="3081694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2586263" y="2005091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0" name="Google Shape;130;p17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729709" y="574358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1243104" y="443369"/>
            <a:ext cx="10110696" cy="105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1243103" y="1932770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body" idx="2"/>
          </p:nvPr>
        </p:nvSpPr>
        <p:spPr>
          <a:xfrm>
            <a:off x="1243104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3"/>
          </p:nvPr>
        </p:nvSpPr>
        <p:spPr>
          <a:xfrm>
            <a:off x="4647664" y="1953443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body" idx="4"/>
          </p:nvPr>
        </p:nvSpPr>
        <p:spPr>
          <a:xfrm>
            <a:off x="4647665" y="3056709"/>
            <a:ext cx="2896671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5"/>
          </p:nvPr>
        </p:nvSpPr>
        <p:spPr>
          <a:xfrm>
            <a:off x="8066420" y="195889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body" idx="6"/>
          </p:nvPr>
        </p:nvSpPr>
        <p:spPr>
          <a:xfrm>
            <a:off x="8066421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2" name="Google Shape;142;p18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1243104" y="443369"/>
            <a:ext cx="10110696" cy="105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1"/>
          </p:nvPr>
        </p:nvSpPr>
        <p:spPr>
          <a:xfrm>
            <a:off x="1243103" y="1932770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1243104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body" idx="3"/>
          </p:nvPr>
        </p:nvSpPr>
        <p:spPr>
          <a:xfrm>
            <a:off x="4647664" y="1953443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4"/>
          </p:nvPr>
        </p:nvSpPr>
        <p:spPr>
          <a:xfrm>
            <a:off x="4647665" y="3056709"/>
            <a:ext cx="2896671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body" idx="5"/>
          </p:nvPr>
        </p:nvSpPr>
        <p:spPr>
          <a:xfrm>
            <a:off x="8066420" y="195889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body" idx="6"/>
          </p:nvPr>
        </p:nvSpPr>
        <p:spPr>
          <a:xfrm>
            <a:off x="8066421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3" name="Google Shape;153;p19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3853543" y="1671639"/>
            <a:ext cx="6735082" cy="12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3853543" y="3660774"/>
            <a:ext cx="6735082" cy="152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9" name="Google Shape;159;p20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36705" y="192510"/>
            <a:ext cx="3338739" cy="865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dk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>
            <a:spLocks noGrp="1"/>
          </p:cNvSpPr>
          <p:nvPr>
            <p:ph type="ftr" idx="11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sldNum" idx="12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4c24bee92_0_17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g254c24bee92_0_178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g254c24bee92_0_17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g254c24bee92_0_17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254c24bee92_0_17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4c24bee92_0_178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g254c24bee92_0_178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1" name="Google Shape;181;g254c24bee92_0_178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g254c24bee92_0_17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254c24bee92_0_17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4c24bee92_0_179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g254c24bee92_0_179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g254c24bee92_0_17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g254c24bee92_0_17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g254c24bee92_0_17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24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" name="Google Shape;23;p8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8"/>
          <p:cNvSpPr txBox="1">
            <a:spLocks noGrp="1"/>
          </p:cNvSpPr>
          <p:nvPr>
            <p:ph type="body" idx="1"/>
          </p:nvPr>
        </p:nvSpPr>
        <p:spPr>
          <a:xfrm>
            <a:off x="838200" y="1894114"/>
            <a:ext cx="10515599" cy="41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4c24bee92_0_180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g254c24bee92_0_180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g254c24bee92_0_180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g254c24bee92_0_180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g254c24bee92_0_180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g254c24bee92_0_18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4c24bee92_0_180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g254c24bee92_0_180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0" name="Google Shape;200;g254c24bee92_0_180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g254c24bee92_0_180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2" name="Google Shape;202;g254c24bee92_0_180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g254c24bee92_0_180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g254c24bee92_0_180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g254c24bee92_0_180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4c24bee92_0_18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g254c24bee92_0_18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g254c24bee92_0_18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g254c24bee92_0_18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4c24bee92_0_18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g254c24bee92_0_18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g254c24bee92_0_18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4c24bee92_0_18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g254c24bee92_0_18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18" name="Google Shape;218;g254c24bee92_0_18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9" name="Google Shape;219;g254c24bee92_0_18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g254c24bee92_0_18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g254c24bee92_0_18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54c24bee92_0_18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g254c24bee92_0_18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g254c24bee92_0_18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6" name="Google Shape;226;g254c24bee92_0_18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g254c24bee92_0_18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g254c24bee92_0_18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4c24bee92_0_18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g254c24bee92_0_1839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g254c24bee92_0_18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g254c24bee92_0_18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g254c24bee92_0_18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4c24bee92_0_1845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g254c24bee92_0_1845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g254c24bee92_0_18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g254c24bee92_0_18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g254c24bee92_0_18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4c24bee92_0_21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g254c24bee92_0_21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g254c24bee92_0_21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5" name="Google Shape;245;g254c24bee92_0_2151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54c24bee92_0_2151"/>
          <p:cNvSpPr txBox="1">
            <a:spLocks noGrp="1"/>
          </p:cNvSpPr>
          <p:nvPr>
            <p:ph type="body" idx="1"/>
          </p:nvPr>
        </p:nvSpPr>
        <p:spPr>
          <a:xfrm>
            <a:off x="838200" y="1894114"/>
            <a:ext cx="10515600" cy="4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accen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24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13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3"/>
          <p:cNvSpPr txBox="1">
            <a:spLocks noGrp="1"/>
          </p:cNvSpPr>
          <p:nvPr>
            <p:ph type="body" idx="1"/>
          </p:nvPr>
        </p:nvSpPr>
        <p:spPr>
          <a:xfrm>
            <a:off x="838200" y="1894114"/>
            <a:ext cx="10515599" cy="41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581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4657724" y="2809875"/>
            <a:ext cx="6696075" cy="190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1600"/>
              <a:buNone/>
              <a:defRPr sz="1600">
                <a:solidFill>
                  <a:srgbClr val="75707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ftr" idx="11"/>
          </p:nvPr>
        </p:nvSpPr>
        <p:spPr>
          <a:xfrm>
            <a:off x="6743699" y="6356350"/>
            <a:ext cx="25431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9658350" y="6356350"/>
            <a:ext cx="1695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" name="Google Shape;37;p9" descr="BITS Pilani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36705" y="192510"/>
            <a:ext cx="3338739" cy="865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rt Art">
  <p:cSld name="Smart Art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199914" cy="1027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" name="Google Shape;42;p16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6"/>
          <p:cNvSpPr txBox="1">
            <a:spLocks noGrp="1"/>
          </p:cNvSpPr>
          <p:nvPr>
            <p:ph type="body" idx="1"/>
          </p:nvPr>
        </p:nvSpPr>
        <p:spPr>
          <a:xfrm>
            <a:off x="838200" y="1632858"/>
            <a:ext cx="10515599" cy="4441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75" y="288928"/>
            <a:ext cx="3338739" cy="865907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68449" y="1671639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1362075" y="2586447"/>
            <a:ext cx="6005376" cy="330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2463800" y="6356350"/>
            <a:ext cx="3479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type="obj">
  <p:cSld name="OBJECT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0"/>
          <p:cNvPicPr preferRelativeResize="0"/>
          <p:nvPr/>
        </p:nvPicPr>
        <p:blipFill rotWithShape="1">
          <a:blip r:embed="rId2">
            <a:alphaModFix/>
          </a:blip>
          <a:srcRect t="18301" r="28339" b="23070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1333500" y="2924175"/>
            <a:ext cx="2895600" cy="251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ftr" idx="11"/>
          </p:nvPr>
        </p:nvSpPr>
        <p:spPr>
          <a:xfrm>
            <a:off x="2669886" y="6356349"/>
            <a:ext cx="2482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troduction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68449" y="1671639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1362075" y="2586447"/>
            <a:ext cx="6005376" cy="330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2463800" y="6356350"/>
            <a:ext cx="3479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" name="Google Shape;61;p11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75" y="288928"/>
            <a:ext cx="3338739" cy="865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" type="title">
  <p:cSld name="TITLE"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65" name="Google Shape;6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4c24bee92_0_17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g254c24bee92_0_17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g254c24bee92_0_17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g254c24bee92_0_17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Google Shape;171;g254c24bee92_0_17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912.11023.pdf" TargetMode="Externa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engr.tamu.edu/guni/csce689/index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3.png"/><Relationship Id="rId5" Type="http://schemas.openxmlformats.org/officeDocument/2006/relationships/image" Target="../media/image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9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8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3.png"/><Relationship Id="rId11" Type="http://schemas.openxmlformats.org/officeDocument/2006/relationships/image" Target="../media/image3.png"/><Relationship Id="rId5" Type="http://schemas.openxmlformats.org/officeDocument/2006/relationships/image" Target="../media/image92.png"/><Relationship Id="rId10" Type="http://schemas.openxmlformats.org/officeDocument/2006/relationships/image" Target="../media/image73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3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7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1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11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13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2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13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13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12.5602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ctrTitle"/>
          </p:nvPr>
        </p:nvSpPr>
        <p:spPr>
          <a:xfrm>
            <a:off x="4275340" y="3079568"/>
            <a:ext cx="7347514" cy="69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u="sng"/>
              <a:t>Session #3-4-5: </a:t>
            </a:r>
            <a:endParaRPr u="sng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/>
              <a:t>Markov Decision Processes ,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/>
              <a:t>Dynamic Programming Solutions</a:t>
            </a:r>
            <a:endParaRPr/>
          </a:p>
        </p:txBody>
      </p:sp>
      <p:sp>
        <p:nvSpPr>
          <p:cNvPr id="252" name="Google Shape;252;p1"/>
          <p:cNvSpPr txBox="1">
            <a:spLocks noGrp="1"/>
          </p:cNvSpPr>
          <p:nvPr>
            <p:ph type="sldNum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cf79bab86_0_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MDP Formalization : Traffic Signal Control </a:t>
            </a:r>
            <a:endParaRPr/>
          </a:p>
        </p:txBody>
      </p:sp>
      <p:sp>
        <p:nvSpPr>
          <p:cNvPr id="328" name="Google Shape;328;g24cf79bab86_0_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29" name="Google Shape;329;g24cf79bab86_0_70"/>
          <p:cNvSpPr txBox="1">
            <a:spLocks noGrp="1"/>
          </p:cNvSpPr>
          <p:nvPr>
            <p:ph type="body" idx="1"/>
          </p:nvPr>
        </p:nvSpPr>
        <p:spPr>
          <a:xfrm>
            <a:off x="838200" y="1894125"/>
            <a:ext cx="6094500" cy="4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980000"/>
                </a:solidFill>
              </a:rPr>
              <a:t>State</a:t>
            </a:r>
            <a:r>
              <a:rPr lang="en-US" sz="2500" i="1"/>
              <a:t>:</a:t>
            </a:r>
            <a:endParaRPr sz="2500" i="1"/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 i="1"/>
              <a:t>Current signal assignment (</a:t>
            </a:r>
            <a:r>
              <a:rPr lang="en-US" sz="2300" i="1">
                <a:solidFill>
                  <a:srgbClr val="0B5394"/>
                </a:solidFill>
              </a:rPr>
              <a:t>green, yellow, and red assignment for each phase</a:t>
            </a:r>
            <a:r>
              <a:rPr lang="en-US" sz="2300" i="1"/>
              <a:t>)</a:t>
            </a:r>
            <a:endParaRPr sz="2300" i="1"/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 i="1"/>
              <a:t>For each lane: </a:t>
            </a:r>
            <a:r>
              <a:rPr lang="en-US" sz="2300" i="1">
                <a:solidFill>
                  <a:srgbClr val="0B5394"/>
                </a:solidFill>
              </a:rPr>
              <a:t>number of approaching vehicles, accumulated waiting time, number of stopped vehicles, and average speed of approaching vehicles</a:t>
            </a:r>
            <a:endParaRPr sz="2300" i="1">
              <a:solidFill>
                <a:srgbClr val="0B5394"/>
              </a:solidFill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980000"/>
                </a:solidFill>
              </a:rPr>
              <a:t>Actions</a:t>
            </a:r>
            <a:r>
              <a:rPr lang="en-US" sz="2500" i="1"/>
              <a:t>:</a:t>
            </a:r>
            <a:endParaRPr sz="2500" i="1"/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 i="1"/>
              <a:t>signal assignment</a:t>
            </a:r>
            <a:endParaRPr sz="2300" i="1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980000"/>
                </a:solidFill>
              </a:rPr>
              <a:t>Reward</a:t>
            </a:r>
            <a:r>
              <a:rPr lang="en-US" sz="2500" i="1"/>
              <a:t>:</a:t>
            </a:r>
            <a:endParaRPr sz="2500" i="1"/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 i="1"/>
              <a:t>Reduction in traffic delay</a:t>
            </a:r>
            <a:endParaRPr sz="2300" i="1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980000"/>
                </a:solidFill>
              </a:rPr>
              <a:t>State-transition probabilities</a:t>
            </a:r>
            <a:r>
              <a:rPr lang="en-US" sz="2500" i="1"/>
              <a:t>:</a:t>
            </a:r>
            <a:endParaRPr sz="2500" i="1"/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 i="1"/>
              <a:t>defined by stochasticity in approaching demand</a:t>
            </a:r>
            <a:endParaRPr sz="2300" i="1"/>
          </a:p>
        </p:txBody>
      </p:sp>
      <p:pic>
        <p:nvPicPr>
          <p:cNvPr id="330" name="Google Shape;330;g24cf79bab86_0_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1300" y="1306525"/>
            <a:ext cx="4954500" cy="342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24cf79bab86_0_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8075" y="4988350"/>
            <a:ext cx="4397225" cy="163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24cf79bab86_0_70"/>
          <p:cNvSpPr txBox="1"/>
          <p:nvPr/>
        </p:nvSpPr>
        <p:spPr>
          <a:xfrm>
            <a:off x="177550" y="6338800"/>
            <a:ext cx="714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highlight>
                  <a:srgbClr val="B6D7A8"/>
                </a:highlight>
                <a:latin typeface="Arial"/>
                <a:ea typeface="Arial"/>
                <a:cs typeface="Arial"/>
                <a:sym typeface="Arial"/>
              </a:rPr>
              <a:t>Ref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B6D7A8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400" b="0" i="0" u="sng" strike="noStrike" cap="none">
                <a:solidFill>
                  <a:schemeClr val="hlink"/>
                </a:solidFill>
                <a:highlight>
                  <a:srgbClr val="B6D7A8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“Learning an Interpretable Traffic Signal Control Policy”, Ault et al., 2020</a:t>
            </a:r>
            <a:endParaRPr sz="1400" b="0" i="0" u="none" strike="noStrike" cap="none">
              <a:solidFill>
                <a:srgbClr val="000000"/>
              </a:solidFill>
              <a:highlight>
                <a:srgbClr val="B6D7A8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4cf79bab86_0_1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MDP Formalization : </a:t>
            </a:r>
            <a:r>
              <a:rPr lang="en-US" sz="3800">
                <a:solidFill>
                  <a:srgbClr val="1C4587"/>
                </a:solidFill>
              </a:rPr>
              <a:t>Recycling Robot</a:t>
            </a:r>
            <a:r>
              <a:rPr lang="en-US" sz="3800"/>
              <a:t> (</a:t>
            </a:r>
            <a:r>
              <a:rPr lang="en-US" sz="3800">
                <a:solidFill>
                  <a:srgbClr val="990000"/>
                </a:solidFill>
              </a:rPr>
              <a:t>Detailed Ex.</a:t>
            </a:r>
            <a:r>
              <a:rPr lang="en-US" sz="3800"/>
              <a:t>) </a:t>
            </a:r>
            <a:endParaRPr sz="3800"/>
          </a:p>
        </p:txBody>
      </p:sp>
      <p:sp>
        <p:nvSpPr>
          <p:cNvPr id="338" name="Google Shape;338;g24cf79bab86_0_1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39" name="Google Shape;339;g24cf79bab86_0_117"/>
          <p:cNvSpPr txBox="1">
            <a:spLocks noGrp="1"/>
          </p:cNvSpPr>
          <p:nvPr>
            <p:ph type="body" idx="1"/>
          </p:nvPr>
        </p:nvSpPr>
        <p:spPr>
          <a:xfrm>
            <a:off x="501825" y="1735925"/>
            <a:ext cx="8495700" cy="43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/>
              <a:t>Robot has</a:t>
            </a:r>
            <a:endParaRPr sz="2500" i="1"/>
          </a:p>
          <a:p>
            <a:pPr marL="914400" lvl="1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2500" i="1">
                <a:solidFill>
                  <a:srgbClr val="980000"/>
                </a:solidFill>
              </a:rPr>
              <a:t>sensors for detecting cans</a:t>
            </a:r>
            <a:endParaRPr sz="2500" i="1">
              <a:solidFill>
                <a:srgbClr val="980000"/>
              </a:solidFill>
            </a:endParaRPr>
          </a:p>
          <a:p>
            <a:pPr marL="914400" lvl="1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2500" i="1">
                <a:solidFill>
                  <a:srgbClr val="980000"/>
                </a:solidFill>
              </a:rPr>
              <a:t>arm and gripper that can pick the cans and place in an onboard bin; </a:t>
            </a:r>
            <a:endParaRPr sz="2500" i="1">
              <a:solidFill>
                <a:srgbClr val="980000"/>
              </a:solidFill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274E13"/>
                </a:solidFill>
              </a:rPr>
              <a:t>Runs on a rechargeable battery</a:t>
            </a:r>
            <a:endParaRPr sz="2500" i="1">
              <a:solidFill>
                <a:srgbClr val="274E13"/>
              </a:solidFill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/>
              <a:t>Its </a:t>
            </a:r>
            <a:r>
              <a:rPr lang="en-US" sz="2500" i="1">
                <a:solidFill>
                  <a:srgbClr val="073763"/>
                </a:solidFill>
              </a:rPr>
              <a:t>control system has components</a:t>
            </a:r>
            <a:r>
              <a:rPr lang="en-US" sz="2500" i="1"/>
              <a:t> for </a:t>
            </a:r>
            <a:r>
              <a:rPr lang="en-US" sz="2500" i="1">
                <a:solidFill>
                  <a:srgbClr val="38761D"/>
                </a:solidFill>
              </a:rPr>
              <a:t>interpreting sensory information, for navigating, and for controlling the arm and gripper</a:t>
            </a:r>
            <a:endParaRPr sz="2500" i="1">
              <a:solidFill>
                <a:srgbClr val="980000"/>
              </a:solidFill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highlight>
                  <a:srgbClr val="FFF2CC"/>
                </a:highlight>
              </a:rPr>
              <a:t>Task for the RL Agent</a:t>
            </a:r>
            <a:r>
              <a:rPr lang="en-US" sz="2500" i="1"/>
              <a:t>: </a:t>
            </a:r>
            <a:r>
              <a:rPr lang="en-US" sz="2500" i="1">
                <a:solidFill>
                  <a:srgbClr val="990000"/>
                </a:solidFill>
              </a:rPr>
              <a:t>Make high-level decisions</a:t>
            </a:r>
            <a:r>
              <a:rPr lang="en-US" sz="2500" i="1">
                <a:solidFill>
                  <a:srgbClr val="1C4587"/>
                </a:solidFill>
              </a:rPr>
              <a:t> </a:t>
            </a:r>
            <a:r>
              <a:rPr lang="en-US" sz="2500" i="1"/>
              <a:t>about</a:t>
            </a:r>
            <a:r>
              <a:rPr lang="en-US" sz="2500" i="1">
                <a:solidFill>
                  <a:srgbClr val="1C4587"/>
                </a:solidFill>
              </a:rPr>
              <a:t> </a:t>
            </a:r>
            <a:r>
              <a:rPr lang="en-US" sz="2500" i="1">
                <a:solidFill>
                  <a:srgbClr val="741B47"/>
                </a:solidFill>
              </a:rPr>
              <a:t>how to search for cans </a:t>
            </a:r>
            <a:r>
              <a:rPr lang="en-US" sz="2500" i="1">
                <a:solidFill>
                  <a:srgbClr val="1C4587"/>
                </a:solidFill>
              </a:rPr>
              <a:t>based on the current charge level of the battery</a:t>
            </a:r>
            <a:endParaRPr sz="2500" i="1">
              <a:solidFill>
                <a:srgbClr val="1C4587"/>
              </a:solidFill>
            </a:endParaRPr>
          </a:p>
        </p:txBody>
      </p:sp>
      <p:pic>
        <p:nvPicPr>
          <p:cNvPr id="340" name="Google Shape;340;g24cf79bab86_0_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1075" y="2399075"/>
            <a:ext cx="201930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4cf79bab86_0_10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MDP Formalization : </a:t>
            </a:r>
            <a:r>
              <a:rPr lang="en-US" sz="3800">
                <a:solidFill>
                  <a:srgbClr val="1C4587"/>
                </a:solidFill>
              </a:rPr>
              <a:t>Recycling Robot</a:t>
            </a:r>
            <a:r>
              <a:rPr lang="en-US" sz="3800"/>
              <a:t> (</a:t>
            </a:r>
            <a:r>
              <a:rPr lang="en-US" sz="3800">
                <a:solidFill>
                  <a:srgbClr val="990000"/>
                </a:solidFill>
              </a:rPr>
              <a:t>Detailed Ex.</a:t>
            </a:r>
            <a:r>
              <a:rPr lang="en-US" sz="3800"/>
              <a:t>) </a:t>
            </a:r>
            <a:endParaRPr sz="3800"/>
          </a:p>
        </p:txBody>
      </p:sp>
      <p:sp>
        <p:nvSpPr>
          <p:cNvPr id="346" name="Google Shape;346;g24cf79bab86_0_10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47" name="Google Shape;347;g24cf79bab86_0_106"/>
          <p:cNvSpPr txBox="1">
            <a:spLocks noGrp="1"/>
          </p:cNvSpPr>
          <p:nvPr>
            <p:ph type="body" idx="1"/>
          </p:nvPr>
        </p:nvSpPr>
        <p:spPr>
          <a:xfrm>
            <a:off x="838200" y="2137050"/>
            <a:ext cx="8495700" cy="4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980000"/>
                </a:solidFill>
              </a:rPr>
              <a:t>State</a:t>
            </a:r>
            <a:r>
              <a:rPr lang="en-US" sz="2500" i="1"/>
              <a:t>:</a:t>
            </a:r>
            <a:endParaRPr sz="2500" i="1"/>
          </a:p>
          <a:p>
            <a:pPr marL="914400" lvl="1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2300" i="1"/>
              <a:t>Assume that only two charge levels can be distinguished</a:t>
            </a:r>
            <a:endParaRPr sz="2300" i="1"/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300"/>
              <a:buChar char="○"/>
            </a:pPr>
            <a:r>
              <a:rPr lang="en-US" sz="2300" i="1">
                <a:solidFill>
                  <a:srgbClr val="38761D"/>
                </a:solidFill>
              </a:rPr>
              <a:t>S = {high, low}</a:t>
            </a:r>
            <a:endParaRPr sz="2300" i="1">
              <a:solidFill>
                <a:srgbClr val="38761D"/>
              </a:solidFill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980000"/>
                </a:solidFill>
              </a:rPr>
              <a:t>Actions</a:t>
            </a:r>
            <a:r>
              <a:rPr lang="en-US" sz="2500" i="1"/>
              <a:t>:</a:t>
            </a:r>
            <a:endParaRPr sz="2500" i="1"/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 i="1">
                <a:solidFill>
                  <a:srgbClr val="38761D"/>
                </a:solidFill>
              </a:rPr>
              <a:t>A(high)</a:t>
            </a:r>
            <a:r>
              <a:rPr lang="en-US" sz="2300" i="1"/>
              <a:t> = {search, wait} </a:t>
            </a:r>
            <a:endParaRPr sz="2300" i="1"/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 i="1">
                <a:solidFill>
                  <a:srgbClr val="38761D"/>
                </a:solidFill>
              </a:rPr>
              <a:t>A(low) </a:t>
            </a:r>
            <a:r>
              <a:rPr lang="en-US" sz="2300" i="1"/>
              <a:t>= {search, wait, </a:t>
            </a:r>
            <a:r>
              <a:rPr lang="en-US" sz="2300" i="1">
                <a:solidFill>
                  <a:srgbClr val="783F04"/>
                </a:solidFill>
              </a:rPr>
              <a:t>recharge</a:t>
            </a:r>
            <a:r>
              <a:rPr lang="en-US" sz="2300" i="1"/>
              <a:t>}</a:t>
            </a:r>
            <a:endParaRPr sz="2300" i="1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980000"/>
                </a:solidFill>
              </a:rPr>
              <a:t>Reward</a:t>
            </a:r>
            <a:r>
              <a:rPr lang="en-US" sz="2500" i="1"/>
              <a:t>:</a:t>
            </a:r>
            <a:endParaRPr sz="2500" i="1"/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 i="1"/>
              <a:t>Zero most of the time, except when securing a can</a:t>
            </a:r>
            <a:endParaRPr sz="2300" i="1"/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 i="1"/>
              <a:t>Cans are secured by searching and waiting, but </a:t>
            </a:r>
            <a:r>
              <a:rPr lang="en-US" sz="2300" b="1" i="1">
                <a:solidFill>
                  <a:srgbClr val="4C1130"/>
                </a:solidFill>
              </a:rPr>
              <a:t>r</a:t>
            </a:r>
            <a:r>
              <a:rPr lang="en-US" sz="2300" b="1" i="1" baseline="-25000">
                <a:solidFill>
                  <a:srgbClr val="4C1130"/>
                </a:solidFill>
              </a:rPr>
              <a:t>search</a:t>
            </a:r>
            <a:r>
              <a:rPr lang="en-US" sz="2300" b="1" i="1">
                <a:solidFill>
                  <a:srgbClr val="4C1130"/>
                </a:solidFill>
              </a:rPr>
              <a:t> &gt; r</a:t>
            </a:r>
            <a:r>
              <a:rPr lang="en-US" sz="2300" b="1" i="1" baseline="-25000">
                <a:solidFill>
                  <a:srgbClr val="4C1130"/>
                </a:solidFill>
              </a:rPr>
              <a:t>wait</a:t>
            </a:r>
            <a:endParaRPr sz="2300" b="1" i="1" baseline="-25000">
              <a:solidFill>
                <a:srgbClr val="4C1130"/>
              </a:solidFill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980000"/>
                </a:solidFill>
              </a:rPr>
              <a:t>State-transition probabilities</a:t>
            </a:r>
            <a:r>
              <a:rPr lang="en-US" sz="2500" i="1"/>
              <a:t>:</a:t>
            </a:r>
            <a:endParaRPr sz="2500" i="1"/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 i="1"/>
              <a:t>[Next Slide]</a:t>
            </a:r>
            <a:endParaRPr sz="2300" i="1"/>
          </a:p>
        </p:txBody>
      </p:sp>
      <p:pic>
        <p:nvPicPr>
          <p:cNvPr id="348" name="Google Shape;348;g24cf79bab86_0_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93438" y="2206725"/>
            <a:ext cx="2238375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4cf79bab86_0_1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MDP Formalization : </a:t>
            </a:r>
            <a:r>
              <a:rPr lang="en-US" sz="3800">
                <a:solidFill>
                  <a:srgbClr val="1C4587"/>
                </a:solidFill>
              </a:rPr>
              <a:t>Recycling Robot</a:t>
            </a:r>
            <a:r>
              <a:rPr lang="en-US" sz="3800"/>
              <a:t> (</a:t>
            </a:r>
            <a:r>
              <a:rPr lang="en-US" sz="3800">
                <a:solidFill>
                  <a:srgbClr val="990000"/>
                </a:solidFill>
              </a:rPr>
              <a:t>Detailed Ex.</a:t>
            </a:r>
            <a:r>
              <a:rPr lang="en-US" sz="3800"/>
              <a:t>) </a:t>
            </a:r>
            <a:endParaRPr sz="3800"/>
          </a:p>
        </p:txBody>
      </p:sp>
      <p:sp>
        <p:nvSpPr>
          <p:cNvPr id="354" name="Google Shape;354;g24cf79bab86_0_1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55" name="Google Shape;355;g24cf79bab86_0_132"/>
          <p:cNvSpPr txBox="1">
            <a:spLocks noGrp="1"/>
          </p:cNvSpPr>
          <p:nvPr>
            <p:ph type="body" idx="1"/>
          </p:nvPr>
        </p:nvSpPr>
        <p:spPr>
          <a:xfrm>
            <a:off x="838200" y="2137050"/>
            <a:ext cx="8495700" cy="4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980000"/>
                </a:solidFill>
              </a:rPr>
              <a:t>State-transition probabilities</a:t>
            </a:r>
            <a:r>
              <a:rPr lang="en-US" sz="2500" i="1"/>
              <a:t> (contd…):</a:t>
            </a:r>
            <a:endParaRPr sz="2500" i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300" i="1"/>
          </a:p>
        </p:txBody>
      </p:sp>
      <p:pic>
        <p:nvPicPr>
          <p:cNvPr id="356" name="Google Shape;356;g24cf79bab86_0_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875" y="2810175"/>
            <a:ext cx="6419850" cy="3162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4cf79bab86_0_1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MDP Formalization : </a:t>
            </a:r>
            <a:r>
              <a:rPr lang="en-US" sz="3800">
                <a:solidFill>
                  <a:srgbClr val="1C4587"/>
                </a:solidFill>
              </a:rPr>
              <a:t>Recycling Robot</a:t>
            </a:r>
            <a:r>
              <a:rPr lang="en-US" sz="3800"/>
              <a:t> (</a:t>
            </a:r>
            <a:r>
              <a:rPr lang="en-US" sz="3800">
                <a:solidFill>
                  <a:srgbClr val="990000"/>
                </a:solidFill>
              </a:rPr>
              <a:t>Detailed Ex.</a:t>
            </a:r>
            <a:r>
              <a:rPr lang="en-US" sz="3800"/>
              <a:t>) </a:t>
            </a:r>
            <a:endParaRPr sz="3800"/>
          </a:p>
        </p:txBody>
      </p:sp>
      <p:sp>
        <p:nvSpPr>
          <p:cNvPr id="362" name="Google Shape;362;g24cf79bab86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63" name="Google Shape;363;g24cf79bab86_0_141"/>
          <p:cNvSpPr txBox="1">
            <a:spLocks noGrp="1"/>
          </p:cNvSpPr>
          <p:nvPr>
            <p:ph type="body" idx="1"/>
          </p:nvPr>
        </p:nvSpPr>
        <p:spPr>
          <a:xfrm>
            <a:off x="838200" y="2137050"/>
            <a:ext cx="8495700" cy="4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980000"/>
                </a:solidFill>
              </a:rPr>
              <a:t>State-transition probabilities</a:t>
            </a:r>
            <a:r>
              <a:rPr lang="en-US" sz="2500" i="1"/>
              <a:t> (contd…):</a:t>
            </a:r>
            <a:endParaRPr sz="2500" i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300" i="1"/>
          </a:p>
        </p:txBody>
      </p:sp>
      <p:pic>
        <p:nvPicPr>
          <p:cNvPr id="364" name="Google Shape;364;g24cf79bab86_0_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875" y="2810175"/>
            <a:ext cx="6419850" cy="3162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5" name="Google Shape;365;g24cf79bab86_0_1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25225" y="2824525"/>
            <a:ext cx="4653631" cy="313358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4cf79bab86_0_1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Note on Goals &amp; Rewards</a:t>
            </a:r>
            <a:endParaRPr sz="3800"/>
          </a:p>
        </p:txBody>
      </p:sp>
      <p:sp>
        <p:nvSpPr>
          <p:cNvPr id="378" name="Google Shape;378;g24cf79bab86_0_1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79" name="Google Shape;379;g24cf79bab86_0_150"/>
          <p:cNvSpPr txBox="1">
            <a:spLocks noGrp="1"/>
          </p:cNvSpPr>
          <p:nvPr>
            <p:ph type="body" idx="1"/>
          </p:nvPr>
        </p:nvSpPr>
        <p:spPr>
          <a:xfrm>
            <a:off x="838200" y="1679850"/>
            <a:ext cx="10515600" cy="4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 u="sng">
                <a:solidFill>
                  <a:srgbClr val="783F04"/>
                </a:solidFill>
              </a:rPr>
              <a:t>Reward Hypothesis</a:t>
            </a:r>
            <a:r>
              <a:rPr lang="en-US" sz="2500" i="1"/>
              <a:t>: </a:t>
            </a:r>
            <a:endParaRPr sz="2500" i="1"/>
          </a:p>
          <a:p>
            <a:pPr marL="13716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500" i="1">
                <a:solidFill>
                  <a:srgbClr val="674EA7"/>
                </a:solidFill>
              </a:rPr>
              <a:t>All of what we mean by goals and purposes can be well thought of as </a:t>
            </a:r>
            <a:r>
              <a:rPr lang="en-US" sz="2500" i="1">
                <a:solidFill>
                  <a:srgbClr val="674EA7"/>
                </a:solidFill>
                <a:highlight>
                  <a:srgbClr val="FFF2CC"/>
                </a:highlight>
              </a:rPr>
              <a:t>the maximization of the expected value of the cumulative sum of a received scalar signal</a:t>
            </a:r>
            <a:r>
              <a:rPr lang="en-US" sz="2500" i="1">
                <a:solidFill>
                  <a:srgbClr val="674EA7"/>
                </a:solidFill>
              </a:rPr>
              <a:t> (called </a:t>
            </a:r>
            <a:r>
              <a:rPr lang="en-US" sz="2500" i="1">
                <a:solidFill>
                  <a:srgbClr val="980000"/>
                </a:solidFill>
              </a:rPr>
              <a:t>reward</a:t>
            </a:r>
            <a:r>
              <a:rPr lang="en-US" sz="2500" i="1">
                <a:solidFill>
                  <a:srgbClr val="674EA7"/>
                </a:solidFill>
              </a:rPr>
              <a:t>).</a:t>
            </a:r>
            <a:endParaRPr sz="2500" i="1">
              <a:solidFill>
                <a:srgbClr val="674EA7"/>
              </a:solidFill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/>
              <a:t>The rewards we set up truly indicate what we want accomplished, </a:t>
            </a:r>
            <a:endParaRPr sz="2500" i="1"/>
          </a:p>
          <a:p>
            <a:pPr marL="914400" lvl="1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500"/>
              <a:buChar char="○"/>
            </a:pPr>
            <a:r>
              <a:rPr lang="en-US" sz="2500" i="1">
                <a:solidFill>
                  <a:srgbClr val="274E13"/>
                </a:solidFill>
              </a:rPr>
              <a:t>not the place to impart prior knowledge on how we want it to do </a:t>
            </a:r>
            <a:endParaRPr sz="2500" i="1">
              <a:solidFill>
                <a:srgbClr val="274E13"/>
              </a:solidFill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/>
              <a:t>Ex: </a:t>
            </a:r>
            <a:r>
              <a:rPr lang="en-US" sz="2500" i="1">
                <a:solidFill>
                  <a:srgbClr val="073763"/>
                </a:solidFill>
              </a:rPr>
              <a:t>Chess Playing Agent</a:t>
            </a:r>
            <a:endParaRPr sz="2500" i="1">
              <a:solidFill>
                <a:srgbClr val="073763"/>
              </a:solidFill>
            </a:endParaRPr>
          </a:p>
          <a:p>
            <a:pPr marL="914400" lvl="1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2500" i="1"/>
              <a:t>If the agent is rewarded for taking opponents pieces, the agent might fall for the opponent's trap. </a:t>
            </a:r>
            <a:endParaRPr sz="2500" i="1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/>
              <a:t>Ex:</a:t>
            </a:r>
            <a:r>
              <a:rPr lang="en-US" sz="2500" i="1">
                <a:solidFill>
                  <a:srgbClr val="1C4587"/>
                </a:solidFill>
              </a:rPr>
              <a:t> Vacuum Cleaner Agent</a:t>
            </a:r>
            <a:endParaRPr sz="2500" i="1">
              <a:solidFill>
                <a:srgbClr val="1C4587"/>
              </a:solidFill>
            </a:endParaRPr>
          </a:p>
          <a:p>
            <a:pPr marL="914400" lvl="1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2500" i="1"/>
              <a:t>If the agent is rewarded for each unit of dirt it sucks, it can repeatedly deposit and suck the dirt for larger reward</a:t>
            </a:r>
            <a:endParaRPr sz="2500" i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4cf79bab86_0_1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 dirty="0"/>
              <a:t>Returns &amp; Episodes</a:t>
            </a:r>
            <a:endParaRPr sz="3800" dirty="0"/>
          </a:p>
        </p:txBody>
      </p:sp>
      <p:sp>
        <p:nvSpPr>
          <p:cNvPr id="385" name="Google Shape;385;g24cf79bab86_0_1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86" name="Google Shape;386;g24cf79bab86_0_161"/>
          <p:cNvSpPr txBox="1">
            <a:spLocks noGrp="1"/>
          </p:cNvSpPr>
          <p:nvPr>
            <p:ph type="body" idx="1"/>
          </p:nvPr>
        </p:nvSpPr>
        <p:spPr>
          <a:xfrm>
            <a:off x="838200" y="1679850"/>
            <a:ext cx="10515600" cy="4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i="1" dirty="0"/>
              <a:t>Goal is to maximize the expected return</a:t>
            </a:r>
            <a:endParaRPr i="1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i="1" dirty="0"/>
              <a:t>Return (Gt) is defined as some specific function of the reward sequence</a:t>
            </a:r>
            <a:endParaRPr i="1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Char char="●"/>
            </a:pPr>
            <a:r>
              <a:rPr lang="en-US" i="1" dirty="0">
                <a:solidFill>
                  <a:srgbClr val="1155CC"/>
                </a:solidFill>
              </a:rPr>
              <a:t>Episodic tasks vs. Continuing tasks</a:t>
            </a:r>
            <a:endParaRPr i="1" dirty="0">
              <a:solidFill>
                <a:srgbClr val="1155CC"/>
              </a:solidFill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i="1" dirty="0"/>
              <a:t>When there is a notion of final time step, say T, return can be</a:t>
            </a:r>
            <a:endParaRPr i="1" dirty="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i="1" dirty="0"/>
          </a:p>
          <a:p>
            <a: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4587"/>
              </a:buClr>
              <a:buSzPts val="2800"/>
              <a:buChar char="○"/>
            </a:pPr>
            <a:r>
              <a:rPr lang="en-US" sz="2800" i="1" dirty="0">
                <a:solidFill>
                  <a:srgbClr val="1C4587"/>
                </a:solidFill>
              </a:rPr>
              <a:t>Applicable when agent-environment interaction breaks into </a:t>
            </a:r>
            <a:r>
              <a:rPr lang="en-US" sz="2800" i="1" dirty="0">
                <a:solidFill>
                  <a:srgbClr val="1C4587"/>
                </a:solidFill>
                <a:highlight>
                  <a:srgbClr val="FFE599"/>
                </a:highlight>
              </a:rPr>
              <a:t>episodes</a:t>
            </a:r>
            <a:endParaRPr sz="2800" i="1" dirty="0">
              <a:solidFill>
                <a:srgbClr val="1C4587"/>
              </a:solidFill>
              <a:highlight>
                <a:srgbClr val="FFE599"/>
              </a:highlight>
            </a:endParaRPr>
          </a:p>
          <a:p>
            <a:pPr marL="914400" lvl="1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 sz="2800" i="1" dirty="0">
                <a:solidFill>
                  <a:srgbClr val="990000"/>
                </a:solidFill>
                <a:highlight>
                  <a:srgbClr val="FFF2CC"/>
                </a:highlight>
              </a:rPr>
              <a:t>Ex:</a:t>
            </a:r>
            <a:r>
              <a:rPr lang="en-US" sz="2800" i="1" dirty="0"/>
              <a:t> Playing Game, Trips through maze etc. [ called </a:t>
            </a:r>
            <a:r>
              <a:rPr lang="en-US" sz="2800" i="1" dirty="0">
                <a:solidFill>
                  <a:srgbClr val="980000"/>
                </a:solidFill>
              </a:rPr>
              <a:t>episodic tasks</a:t>
            </a:r>
            <a:r>
              <a:rPr lang="en-US" sz="2800" i="1" dirty="0"/>
              <a:t>]</a:t>
            </a:r>
            <a:endParaRPr sz="2800" i="1" dirty="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i="1" dirty="0"/>
          </a:p>
        </p:txBody>
      </p:sp>
      <p:pic>
        <p:nvPicPr>
          <p:cNvPr id="387" name="Google Shape;387;g24cf79bab86_0_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1450" y="3982475"/>
            <a:ext cx="5089200" cy="4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50c08058fe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Returns &amp; Episodes</a:t>
            </a:r>
            <a:endParaRPr sz="3800"/>
          </a:p>
        </p:txBody>
      </p:sp>
      <p:sp>
        <p:nvSpPr>
          <p:cNvPr id="393" name="Google Shape;393;g250c08058fe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94" name="Google Shape;394;g250c08058fe_0_0"/>
          <p:cNvSpPr txBox="1">
            <a:spLocks noGrp="1"/>
          </p:cNvSpPr>
          <p:nvPr>
            <p:ph type="body" idx="1"/>
          </p:nvPr>
        </p:nvSpPr>
        <p:spPr>
          <a:xfrm>
            <a:off x="838200" y="1679850"/>
            <a:ext cx="6847500" cy="4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 i="1" dirty="0"/>
              <a:t>Generally T = ∞</a:t>
            </a:r>
            <a:endParaRPr sz="3000" i="1" dirty="0"/>
          </a:p>
          <a:p>
            <a:pPr marL="91440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3000" i="1" dirty="0"/>
              <a:t>What if the agent receive a reward of +1 for each timestep? </a:t>
            </a:r>
            <a:endParaRPr sz="3000" i="1" dirty="0"/>
          </a:p>
          <a:p>
            <a:pPr marL="91440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3000" i="1" dirty="0">
                <a:solidFill>
                  <a:srgbClr val="7F6000"/>
                </a:solidFill>
              </a:rPr>
              <a:t>Discounted Return</a:t>
            </a:r>
            <a:r>
              <a:rPr lang="en-US" sz="3000" i="1" dirty="0"/>
              <a:t>:</a:t>
            </a:r>
            <a:endParaRPr sz="3000" i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3000" i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3000" i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3000" i="1" dirty="0"/>
          </a:p>
          <a:p>
            <a:pPr marL="914400" lvl="1" indent="-4000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80000"/>
              </a:buClr>
              <a:buSzPts val="2700"/>
              <a:buChar char="○"/>
            </a:pPr>
            <a:r>
              <a:rPr lang="en-US" sz="2700" i="1" dirty="0">
                <a:solidFill>
                  <a:srgbClr val="980000"/>
                </a:solidFill>
              </a:rPr>
              <a:t>Discount rate determines the present value of future rewards</a:t>
            </a:r>
            <a:endParaRPr sz="2700" i="1" dirty="0">
              <a:solidFill>
                <a:srgbClr val="980000"/>
              </a:solidFill>
            </a:endParaRPr>
          </a:p>
        </p:txBody>
      </p:sp>
      <p:pic>
        <p:nvPicPr>
          <p:cNvPr id="395" name="Google Shape;395;g250c08058fe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650" y="3708035"/>
            <a:ext cx="7218625" cy="9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250c08058fe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225" y="4571985"/>
            <a:ext cx="5581876" cy="2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50c08058fe_0_0"/>
          <p:cNvSpPr txBox="1"/>
          <p:nvPr/>
        </p:nvSpPr>
        <p:spPr>
          <a:xfrm>
            <a:off x="1157225" y="4463750"/>
            <a:ext cx="5381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sng" strike="noStrike" cap="none">
                <a:solidFill>
                  <a:srgbClr val="B45F06"/>
                </a:solidFill>
                <a:latin typeface="Calibri"/>
                <a:ea typeface="Calibri"/>
                <a:cs typeface="Calibri"/>
                <a:sym typeface="Calibri"/>
              </a:rPr>
              <a:t>Note: </a:t>
            </a:r>
            <a:endParaRPr sz="1700" b="1" i="0" u="sng" strike="noStrike" cap="none">
              <a:solidFill>
                <a:srgbClr val="B45F0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g250c08058fe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62000" y="1763725"/>
            <a:ext cx="3771900" cy="375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4cf79bab86_0_1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Returns &amp; Episodes</a:t>
            </a:r>
            <a:endParaRPr sz="3800"/>
          </a:p>
        </p:txBody>
      </p:sp>
      <p:sp>
        <p:nvSpPr>
          <p:cNvPr id="404" name="Google Shape;404;g24cf79bab86_0_1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405" name="Google Shape;405;g24cf79bab86_0_185"/>
          <p:cNvSpPr txBox="1">
            <a:spLocks noGrp="1"/>
          </p:cNvSpPr>
          <p:nvPr>
            <p:ph type="body" idx="1"/>
          </p:nvPr>
        </p:nvSpPr>
        <p:spPr>
          <a:xfrm>
            <a:off x="838200" y="1679850"/>
            <a:ext cx="10515600" cy="4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 dirty="0"/>
              <a:t>What if 𝛾 is 0?</a:t>
            </a:r>
            <a:endParaRPr sz="2500" i="1" dirty="0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 dirty="0"/>
              <a:t>What if 𝛾 is 1?</a:t>
            </a:r>
            <a:endParaRPr sz="2500" i="1" dirty="0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 dirty="0"/>
              <a:t>Computing discounted rewards incrementally</a:t>
            </a:r>
            <a:endParaRPr sz="2500" i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500" i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500" i="1" dirty="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500" i="1" dirty="0"/>
          </a:p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 sz="2500" i="1" dirty="0"/>
              <a:t>Sum of an infinite number of terms, it is still finite if the reward is nonzero and constant and if 𝛾 &lt; 1. </a:t>
            </a:r>
            <a:endParaRPr sz="2500" i="1" dirty="0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 i="1" dirty="0"/>
              <a:t>Ex: reward is +1 constant</a:t>
            </a:r>
            <a:endParaRPr sz="2500" i="1" dirty="0"/>
          </a:p>
        </p:txBody>
      </p:sp>
      <p:pic>
        <p:nvPicPr>
          <p:cNvPr id="406" name="Google Shape;406;g24cf79bab86_0_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1623" y="3004773"/>
            <a:ext cx="6328376" cy="14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24cf79bab86_0_1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8622" y="5587972"/>
            <a:ext cx="2484425" cy="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CB99C8A-8013-0BBF-E3B4-C6B7567C24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4976"/>
          <a:stretch/>
        </p:blipFill>
        <p:spPr>
          <a:xfrm>
            <a:off x="3967582" y="45108"/>
            <a:ext cx="3559570" cy="21570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C57340-79F3-A944-6612-CBCF921DFCF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5522"/>
          <a:stretch/>
        </p:blipFill>
        <p:spPr>
          <a:xfrm>
            <a:off x="7627620" y="0"/>
            <a:ext cx="4563034" cy="43236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CE8E75-5B3B-CD38-6A30-587731E848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5683" y="5230556"/>
            <a:ext cx="4706893" cy="116260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4cf79bab86_0_19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Returns &amp; Episodes</a:t>
            </a:r>
            <a:endParaRPr sz="3800"/>
          </a:p>
        </p:txBody>
      </p:sp>
      <p:sp>
        <p:nvSpPr>
          <p:cNvPr id="413" name="Google Shape;413;g24cf79bab86_0_19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414" name="Google Shape;414;g24cf79bab86_0_198"/>
          <p:cNvSpPr txBox="1">
            <a:spLocks noGrp="1"/>
          </p:cNvSpPr>
          <p:nvPr>
            <p:ph type="body" idx="1"/>
          </p:nvPr>
        </p:nvSpPr>
        <p:spPr>
          <a:xfrm>
            <a:off x="838200" y="1679850"/>
            <a:ext cx="5889000" cy="4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➔"/>
            </a:pPr>
            <a:r>
              <a:rPr lang="en-US" sz="2500" i="1">
                <a:solidFill>
                  <a:srgbClr val="990000"/>
                </a:solidFill>
              </a:rPr>
              <a:t>Objective</a:t>
            </a:r>
            <a:r>
              <a:rPr lang="en-US" sz="2500" i="1"/>
              <a:t>:  To apply forces to a cart moving along a track so as to keep a pole hinged to the cart from falling over</a:t>
            </a:r>
            <a:endParaRPr sz="2500" i="1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➔"/>
            </a:pPr>
            <a:r>
              <a:rPr lang="en-US" sz="2500" i="1">
                <a:solidFill>
                  <a:srgbClr val="B45F06"/>
                </a:solidFill>
                <a:highlight>
                  <a:srgbClr val="FFF2CC"/>
                </a:highlight>
              </a:rPr>
              <a:t>Discuss</a:t>
            </a:r>
            <a:r>
              <a:rPr lang="en-US" sz="2500" i="1"/>
              <a:t>: </a:t>
            </a:r>
            <a:endParaRPr sz="2500" i="1"/>
          </a:p>
          <a:p>
            <a:pPr marL="9144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➔"/>
            </a:pPr>
            <a:r>
              <a:rPr lang="en-US" sz="2500" i="1"/>
              <a:t>Consider the task as episodic, that is try/maintain balance until failure. What could be the reward function?</a:t>
            </a:r>
            <a:endParaRPr sz="2500" i="1"/>
          </a:p>
          <a:p>
            <a:pPr marL="9144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➔"/>
            </a:pPr>
            <a:r>
              <a:rPr lang="en-US" sz="2500" i="1"/>
              <a:t>Repeat prev. assuming task is continuous. </a:t>
            </a:r>
            <a:endParaRPr sz="2500" i="1"/>
          </a:p>
        </p:txBody>
      </p:sp>
      <p:pic>
        <p:nvPicPr>
          <p:cNvPr id="415" name="Google Shape;415;g24cf79bab86_0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1325" y="2677650"/>
            <a:ext cx="4917300" cy="258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7a2a4dd17_0_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Agenda for the class </a:t>
            </a:r>
            <a:endParaRPr/>
          </a:p>
        </p:txBody>
      </p:sp>
      <p:sp>
        <p:nvSpPr>
          <p:cNvPr id="259" name="Google Shape;259;g247a2a4dd17_0_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60" name="Google Shape;260;g247a2a4dd17_0_5"/>
          <p:cNvSpPr txBox="1">
            <a:spLocks noGrp="1"/>
          </p:cNvSpPr>
          <p:nvPr>
            <p:ph type="body" idx="1"/>
          </p:nvPr>
        </p:nvSpPr>
        <p:spPr>
          <a:xfrm>
            <a:off x="838200" y="1894114"/>
            <a:ext cx="10515600" cy="4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800"/>
              <a:buChar char="•"/>
            </a:pPr>
            <a:r>
              <a:rPr lang="en-US"/>
              <a:t>Agent-Environment Interface  (Sequential Decision Problem)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MDP </a:t>
            </a:r>
            <a:endParaRPr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None/>
            </a:pPr>
            <a:r>
              <a:rPr lang="en-US" sz="2200">
                <a:solidFill>
                  <a:srgbClr val="38761D"/>
                </a:solidFill>
              </a:rPr>
              <a:t>Defining MDP, </a:t>
            </a:r>
            <a:endParaRPr sz="2200">
              <a:solidFill>
                <a:srgbClr val="38761D"/>
              </a:solidFill>
            </a:endParaRPr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None/>
            </a:pPr>
            <a:r>
              <a:rPr lang="en-US" sz="2200">
                <a:solidFill>
                  <a:srgbClr val="38761D"/>
                </a:solidFill>
              </a:rPr>
              <a:t>Rewards, </a:t>
            </a:r>
            <a:endParaRPr sz="2200">
              <a:solidFill>
                <a:srgbClr val="38761D"/>
              </a:solidFill>
            </a:endParaRPr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None/>
            </a:pPr>
            <a:r>
              <a:rPr lang="en-US" sz="2200">
                <a:solidFill>
                  <a:srgbClr val="38761D"/>
                </a:solidFill>
              </a:rPr>
              <a:t>Returns, Policy &amp;  Value Function, </a:t>
            </a:r>
            <a:endParaRPr sz="2200">
              <a:solidFill>
                <a:srgbClr val="38761D"/>
              </a:solidFill>
            </a:endParaRPr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None/>
            </a:pPr>
            <a:r>
              <a:rPr lang="en-US" sz="2200">
                <a:solidFill>
                  <a:srgbClr val="38761D"/>
                </a:solidFill>
              </a:rPr>
              <a:t>Optimal Policy and Value Functions</a:t>
            </a:r>
            <a:endParaRPr sz="2200">
              <a:solidFill>
                <a:srgbClr val="38761D"/>
              </a:solidFill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Approaches to solve MDP</a:t>
            </a:r>
            <a:endParaRPr/>
          </a:p>
        </p:txBody>
      </p:sp>
      <p:sp>
        <p:nvSpPr>
          <p:cNvPr id="261" name="Google Shape;261;g247a2a4dd17_0_5"/>
          <p:cNvSpPr txBox="1">
            <a:spLocks noGrp="1"/>
          </p:cNvSpPr>
          <p:nvPr>
            <p:ph type="ftr" idx="4294967295"/>
          </p:nvPr>
        </p:nvSpPr>
        <p:spPr>
          <a:xfrm>
            <a:off x="47625" y="6357951"/>
            <a:ext cx="11378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u="sng">
                <a:solidFill>
                  <a:srgbClr val="A61C00"/>
                </a:solidFill>
                <a:highlight>
                  <a:srgbClr val="C9DAF8"/>
                </a:highlight>
              </a:rPr>
              <a:t>Acknowledgements</a:t>
            </a:r>
            <a:r>
              <a:rPr lang="en-US" sz="1400">
                <a:solidFill>
                  <a:srgbClr val="A61C00"/>
                </a:solidFill>
                <a:highlight>
                  <a:srgbClr val="C9DAF8"/>
                </a:highlight>
              </a:rPr>
              <a:t>: Some of the slides were adopted </a:t>
            </a:r>
            <a:r>
              <a:rPr lang="en-US" sz="1400" i="1" u="sng">
                <a:solidFill>
                  <a:srgbClr val="A61C00"/>
                </a:solidFill>
                <a:highlight>
                  <a:srgbClr val="C9DAF8"/>
                </a:highlight>
              </a:rPr>
              <a:t>with permission</a:t>
            </a:r>
            <a:r>
              <a:rPr lang="en-US" sz="1400">
                <a:solidFill>
                  <a:srgbClr val="A61C00"/>
                </a:solidFill>
                <a:highlight>
                  <a:srgbClr val="C9DAF8"/>
                </a:highlight>
              </a:rPr>
              <a:t> from the course </a:t>
            </a:r>
            <a:r>
              <a:rPr lang="en-US" sz="1400" u="sng">
                <a:solidFill>
                  <a:schemeClr val="hlink"/>
                </a:solidFill>
                <a:highlight>
                  <a:srgbClr val="C9DAF8"/>
                </a:highlight>
                <a:hlinkClick r:id="rId3"/>
              </a:rPr>
              <a:t>CSCE-689</a:t>
            </a:r>
            <a:r>
              <a:rPr lang="en-US" sz="1400">
                <a:solidFill>
                  <a:srgbClr val="A61C00"/>
                </a:solidFill>
                <a:highlight>
                  <a:srgbClr val="C9DAF8"/>
                </a:highlight>
              </a:rPr>
              <a:t>  (Texas A&amp;M University) by Prof.  Guni Sharon</a:t>
            </a:r>
            <a:endParaRPr sz="1400">
              <a:solidFill>
                <a:srgbClr val="A61C00"/>
              </a:solidFill>
              <a:highlight>
                <a:srgbClr val="C9DAF8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50c08058fe_0_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Policy </a:t>
            </a:r>
            <a:endParaRPr sz="3800"/>
          </a:p>
        </p:txBody>
      </p:sp>
      <p:sp>
        <p:nvSpPr>
          <p:cNvPr id="421" name="Google Shape;421;g250c08058fe_0_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22" name="Google Shape;422;g250c08058fe_0_24"/>
          <p:cNvSpPr txBox="1">
            <a:spLocks noGrp="1"/>
          </p:cNvSpPr>
          <p:nvPr>
            <p:ph type="body" idx="1"/>
          </p:nvPr>
        </p:nvSpPr>
        <p:spPr>
          <a:xfrm>
            <a:off x="665100" y="2034475"/>
            <a:ext cx="6074700" cy="3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2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900"/>
              <a:buChar char="●"/>
            </a:pPr>
            <a:r>
              <a:rPr lang="en-US" sz="2900">
                <a:solidFill>
                  <a:srgbClr val="434343"/>
                </a:solidFill>
              </a:rPr>
              <a:t>A mapping from states to probabilities of selecting each possible action.</a:t>
            </a:r>
            <a:endParaRPr sz="2900">
              <a:solidFill>
                <a:srgbClr val="434343"/>
              </a:solidFill>
            </a:endParaRPr>
          </a:p>
          <a:p>
            <a:pPr marL="914400" lvl="1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Char char="○"/>
            </a:pPr>
            <a:r>
              <a:rPr lang="en-US" sz="2900">
                <a:solidFill>
                  <a:srgbClr val="434343"/>
                </a:solidFill>
              </a:rPr>
              <a:t>𝛑 (a|s) is the probability that A</a:t>
            </a:r>
            <a:r>
              <a:rPr lang="en-US" sz="2900" baseline="-25000">
                <a:solidFill>
                  <a:srgbClr val="434343"/>
                </a:solidFill>
              </a:rPr>
              <a:t>t</a:t>
            </a:r>
            <a:r>
              <a:rPr lang="en-US" sz="2900">
                <a:solidFill>
                  <a:srgbClr val="434343"/>
                </a:solidFill>
              </a:rPr>
              <a:t> = a if S</a:t>
            </a:r>
            <a:r>
              <a:rPr lang="en-US" sz="2900" baseline="-25000">
                <a:solidFill>
                  <a:srgbClr val="434343"/>
                </a:solidFill>
              </a:rPr>
              <a:t>t</a:t>
            </a:r>
            <a:r>
              <a:rPr lang="en-US" sz="2900">
                <a:solidFill>
                  <a:srgbClr val="434343"/>
                </a:solidFill>
              </a:rPr>
              <a:t> = s</a:t>
            </a:r>
            <a:endParaRPr sz="2900">
              <a:solidFill>
                <a:srgbClr val="434343"/>
              </a:solidFill>
            </a:endParaRPr>
          </a:p>
          <a:p>
            <a:pPr marL="45720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Char char="●"/>
            </a:pPr>
            <a:r>
              <a:rPr lang="en-US" sz="2900">
                <a:solidFill>
                  <a:srgbClr val="434343"/>
                </a:solidFill>
              </a:rPr>
              <a:t>The purpose of learning is to improve the agent's policy with its experience </a:t>
            </a:r>
            <a:endParaRPr sz="2900">
              <a:solidFill>
                <a:srgbClr val="434343"/>
              </a:solidFill>
            </a:endParaRPr>
          </a:p>
        </p:txBody>
      </p:sp>
      <p:pic>
        <p:nvPicPr>
          <p:cNvPr id="423" name="Google Shape;423;g250c08058fe_0_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9900" y="1763725"/>
            <a:ext cx="4795325" cy="40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4cf79bab86_0_20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Defining Value Functions</a:t>
            </a:r>
            <a:endParaRPr sz="3800"/>
          </a:p>
        </p:txBody>
      </p:sp>
      <p:sp>
        <p:nvSpPr>
          <p:cNvPr id="429" name="Google Shape;429;g24cf79bab86_0_2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430" name="Google Shape;430;g24cf79bab86_0_208"/>
          <p:cNvSpPr txBox="1"/>
          <p:nvPr/>
        </p:nvSpPr>
        <p:spPr>
          <a:xfrm>
            <a:off x="310375" y="2068525"/>
            <a:ext cx="4537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sng" strike="noStrike" cap="none">
                <a:solidFill>
                  <a:srgbClr val="783F04"/>
                </a:solidFill>
                <a:latin typeface="Calibri"/>
                <a:ea typeface="Calibri"/>
                <a:cs typeface="Calibri"/>
                <a:sym typeface="Calibri"/>
              </a:rPr>
              <a:t>State-value function for policy 𝝿</a:t>
            </a:r>
            <a:endParaRPr sz="2400" b="1" i="0" u="sng" strike="noStrike" cap="none">
              <a:solidFill>
                <a:srgbClr val="783F0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Google Shape;431;g24cf79bab86_0_2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698825"/>
            <a:ext cx="11668125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24cf79bab86_0_208"/>
          <p:cNvSpPr txBox="1"/>
          <p:nvPr/>
        </p:nvSpPr>
        <p:spPr>
          <a:xfrm>
            <a:off x="310375" y="4202125"/>
            <a:ext cx="4537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sng" strike="noStrike" cap="none">
                <a:solidFill>
                  <a:srgbClr val="783F04"/>
                </a:solidFill>
                <a:latin typeface="Calibri"/>
                <a:ea typeface="Calibri"/>
                <a:cs typeface="Calibri"/>
                <a:sym typeface="Calibri"/>
              </a:rPr>
              <a:t>Action-value function for policy 𝝿</a:t>
            </a:r>
            <a:endParaRPr sz="2400" b="1" i="0" u="sng" strike="noStrike" cap="none">
              <a:solidFill>
                <a:srgbClr val="783F0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g24cf79bab86_0_2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4680025"/>
            <a:ext cx="11887201" cy="1381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>
          <a:extLst>
            <a:ext uri="{FF2B5EF4-FFF2-40B4-BE49-F238E27FC236}">
              <a16:creationId xmlns:a16="http://schemas.microsoft.com/office/drawing/2014/main" id="{D0EF2637-C066-C068-991E-FDDB4B81C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4cf79bab86_0_208">
            <a:extLst>
              <a:ext uri="{FF2B5EF4-FFF2-40B4-BE49-F238E27FC236}">
                <a16:creationId xmlns:a16="http://schemas.microsoft.com/office/drawing/2014/main" id="{A26B1739-F57A-B8D7-86CD-9D622BBE58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0177" y="-4291"/>
            <a:ext cx="10515600" cy="1099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 dirty="0"/>
              <a:t>Defining Value Functions</a:t>
            </a:r>
            <a:endParaRPr sz="3800" dirty="0"/>
          </a:p>
        </p:txBody>
      </p:sp>
      <p:sp>
        <p:nvSpPr>
          <p:cNvPr id="429" name="Google Shape;429;g24cf79bab86_0_208">
            <a:extLst>
              <a:ext uri="{FF2B5EF4-FFF2-40B4-BE49-F238E27FC236}">
                <a16:creationId xmlns:a16="http://schemas.microsoft.com/office/drawing/2014/main" id="{98984DC4-B2B9-4A56-E224-45F15BE501D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192E7-9F06-C796-496F-7F26B4984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446" y="762915"/>
            <a:ext cx="7321931" cy="5925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413A16-4341-62C5-013F-A2EBE20AB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23" y="2785817"/>
            <a:ext cx="4137850" cy="45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54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50c08058fe_0_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Defining Value Functions</a:t>
            </a:r>
            <a:endParaRPr sz="3800"/>
          </a:p>
        </p:txBody>
      </p:sp>
      <p:sp>
        <p:nvSpPr>
          <p:cNvPr id="439" name="Google Shape;439;g250c08058fe_0_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440" name="Google Shape;440;g250c08058fe_0_50"/>
          <p:cNvSpPr txBox="1"/>
          <p:nvPr/>
        </p:nvSpPr>
        <p:spPr>
          <a:xfrm>
            <a:off x="310375" y="1916125"/>
            <a:ext cx="928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sng" strike="noStrike" cap="none">
                <a:solidFill>
                  <a:srgbClr val="783F04"/>
                </a:solidFill>
                <a:latin typeface="Calibri"/>
                <a:ea typeface="Calibri"/>
                <a:cs typeface="Calibri"/>
                <a:sym typeface="Calibri"/>
              </a:rPr>
              <a:t>State Value function in terms of Action-value function for policy 𝝿</a:t>
            </a:r>
            <a:endParaRPr sz="2400" b="1" i="0" u="sng" strike="noStrike" cap="none">
              <a:solidFill>
                <a:srgbClr val="783F0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g250c08058fe_0_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9348" y="2775023"/>
            <a:ext cx="4537500" cy="1246387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250c08058fe_0_50"/>
          <p:cNvSpPr txBox="1"/>
          <p:nvPr/>
        </p:nvSpPr>
        <p:spPr>
          <a:xfrm>
            <a:off x="310375" y="4125925"/>
            <a:ext cx="928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sng" strike="noStrike" cap="none">
                <a:solidFill>
                  <a:srgbClr val="783F04"/>
                </a:solidFill>
                <a:latin typeface="Calibri"/>
                <a:ea typeface="Calibri"/>
                <a:cs typeface="Calibri"/>
                <a:sym typeface="Calibri"/>
              </a:rPr>
              <a:t>Action Value function in terms of State value function for policy 𝝿</a:t>
            </a:r>
            <a:endParaRPr sz="2400" b="1" i="0" u="sng" strike="noStrike" cap="none">
              <a:solidFill>
                <a:srgbClr val="783F0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Google Shape;443;g250c08058fe_0_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2800" y="4832425"/>
            <a:ext cx="7762875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2714840099_0_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Bellman Equation for V</a:t>
            </a:r>
            <a:r>
              <a:rPr lang="en-US" sz="3800" baseline="-25000"/>
              <a:t>𝝅</a:t>
            </a:r>
            <a:endParaRPr sz="3800" baseline="-25000"/>
          </a:p>
        </p:txBody>
      </p:sp>
      <p:sp>
        <p:nvSpPr>
          <p:cNvPr id="449" name="Google Shape;449;g22714840099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451" name="Google Shape;451;g22714840099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725" y="1831175"/>
            <a:ext cx="19526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22714840099_0_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0608" y="1768768"/>
            <a:ext cx="64008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A6F814-EC1C-C9BE-2FA7-6058EF518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825" y="2965250"/>
            <a:ext cx="7188569" cy="38927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>
          <a:extLst>
            <a:ext uri="{FF2B5EF4-FFF2-40B4-BE49-F238E27FC236}">
              <a16:creationId xmlns:a16="http://schemas.microsoft.com/office/drawing/2014/main" id="{787A056C-D55C-BB75-4AAD-B9993C9D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2714840099_0_3">
            <a:extLst>
              <a:ext uri="{FF2B5EF4-FFF2-40B4-BE49-F238E27FC236}">
                <a16:creationId xmlns:a16="http://schemas.microsoft.com/office/drawing/2014/main" id="{CA59E7B3-72D2-B7A7-35EC-D2A459F923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Bellman Equation for V</a:t>
            </a:r>
            <a:r>
              <a:rPr lang="en-US" sz="3800" baseline="-25000"/>
              <a:t>𝝅</a:t>
            </a:r>
            <a:endParaRPr sz="3800" baseline="-25000"/>
          </a:p>
        </p:txBody>
      </p:sp>
      <p:sp>
        <p:nvSpPr>
          <p:cNvPr id="449" name="Google Shape;449;g22714840099_0_3">
            <a:extLst>
              <a:ext uri="{FF2B5EF4-FFF2-40B4-BE49-F238E27FC236}">
                <a16:creationId xmlns:a16="http://schemas.microsoft.com/office/drawing/2014/main" id="{A3183586-E77E-264B-E419-7C31663E66C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450" name="Google Shape;450;g22714840099_0_3">
            <a:extLst>
              <a:ext uri="{FF2B5EF4-FFF2-40B4-BE49-F238E27FC236}">
                <a16:creationId xmlns:a16="http://schemas.microsoft.com/office/drawing/2014/main" id="{3BEFCB6E-DE87-B56A-3705-9052442264AA}"/>
              </a:ext>
            </a:extLst>
          </p:cNvPr>
          <p:cNvSpPr txBox="1"/>
          <p:nvPr/>
        </p:nvSpPr>
        <p:spPr>
          <a:xfrm>
            <a:off x="287725" y="3929750"/>
            <a:ext cx="6400800" cy="1416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85200C"/>
                </a:solidFill>
                <a:latin typeface="Calibri"/>
                <a:ea typeface="Calibri"/>
                <a:cs typeface="Calibri"/>
                <a:sym typeface="Calibri"/>
              </a:rPr>
              <a:t>Value of the start state must </a:t>
            </a:r>
            <a:r>
              <a:rPr lang="en-US" sz="2000" b="1" i="0" u="none" strike="noStrike" cap="none">
                <a:solidFill>
                  <a:srgbClr val="85200C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equal </a:t>
            </a:r>
            <a:endParaRPr sz="2000" b="1" i="0" u="none" strike="noStrike" cap="none">
              <a:solidFill>
                <a:srgbClr val="85200C"/>
              </a:solidFill>
              <a:highlight>
                <a:srgbClr val="FFF2C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2000"/>
              <a:buFont typeface="Calibri"/>
              <a:buAutoNum type="arabicParenBoth"/>
            </a:pPr>
            <a:r>
              <a:rPr lang="en-US" sz="2000" b="1" i="0" u="none" strike="noStrike" cap="none">
                <a:solidFill>
                  <a:srgbClr val="85200C"/>
                </a:solidFill>
                <a:latin typeface="Calibri"/>
                <a:ea typeface="Calibri"/>
                <a:cs typeface="Calibri"/>
                <a:sym typeface="Calibri"/>
              </a:rPr>
              <a:t>the (discounted) value of the expected next state, </a:t>
            </a:r>
            <a:endParaRPr sz="2000" b="1" i="0" u="none" strike="noStrike" cap="none">
              <a:solidFill>
                <a:srgbClr val="8520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85200C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2000" b="1" i="0" u="none" strike="noStrike" cap="none">
                <a:solidFill>
                  <a:srgbClr val="980000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plus </a:t>
            </a:r>
            <a:endParaRPr sz="2000" b="1" i="0" u="none" strike="noStrike" cap="none">
              <a:solidFill>
                <a:srgbClr val="980000"/>
              </a:solidFill>
              <a:highlight>
                <a:srgbClr val="FFF2C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13716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2000"/>
              <a:buFont typeface="Calibri"/>
              <a:buAutoNum type="arabicParenBoth"/>
            </a:pPr>
            <a:r>
              <a:rPr lang="en-US" sz="2000" b="1" i="0" u="none" strike="noStrike" cap="none">
                <a:solidFill>
                  <a:srgbClr val="85200C"/>
                </a:solidFill>
                <a:latin typeface="Calibri"/>
                <a:ea typeface="Calibri"/>
                <a:cs typeface="Calibri"/>
                <a:sym typeface="Calibri"/>
              </a:rPr>
              <a:t>the reward expected along the way </a:t>
            </a:r>
            <a:endParaRPr sz="2000" b="1" i="0" u="none" strike="noStrike" cap="none">
              <a:solidFill>
                <a:srgbClr val="8520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g22714840099_0_3">
            <a:extLst>
              <a:ext uri="{FF2B5EF4-FFF2-40B4-BE49-F238E27FC236}">
                <a16:creationId xmlns:a16="http://schemas.microsoft.com/office/drawing/2014/main" id="{D11ED27F-FFBE-EB1D-C178-9717808E409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725" y="1831175"/>
            <a:ext cx="19526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22714840099_0_3">
            <a:extLst>
              <a:ext uri="{FF2B5EF4-FFF2-40B4-BE49-F238E27FC236}">
                <a16:creationId xmlns:a16="http://schemas.microsoft.com/office/drawing/2014/main" id="{59D1C27C-7DDC-1680-38C3-CB364585B79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0608" y="1768768"/>
            <a:ext cx="64008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22714840099_0_3">
            <a:extLst>
              <a:ext uri="{FF2B5EF4-FFF2-40B4-BE49-F238E27FC236}">
                <a16:creationId xmlns:a16="http://schemas.microsoft.com/office/drawing/2014/main" id="{01F680DB-C5ED-5C21-A524-4DFD1AD8BB9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85994" y="2578401"/>
            <a:ext cx="5073905" cy="34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22714840099_0_3">
            <a:extLst>
              <a:ext uri="{FF2B5EF4-FFF2-40B4-BE49-F238E27FC236}">
                <a16:creationId xmlns:a16="http://schemas.microsoft.com/office/drawing/2014/main" id="{84AB02FC-39F9-B263-B73A-76425E2BF28E}"/>
              </a:ext>
            </a:extLst>
          </p:cNvPr>
          <p:cNvSpPr txBox="1"/>
          <p:nvPr/>
        </p:nvSpPr>
        <p:spPr>
          <a:xfrm>
            <a:off x="8740000" y="6008625"/>
            <a:ext cx="167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134F5C"/>
                </a:solidFill>
                <a:latin typeface="Calibri"/>
                <a:ea typeface="Calibri"/>
                <a:cs typeface="Calibri"/>
                <a:sym typeface="Calibri"/>
              </a:rPr>
              <a:t>Backup Diagram</a:t>
            </a:r>
            <a:endParaRPr sz="1600" b="1" i="0" u="none" strike="noStrike" cap="none">
              <a:solidFill>
                <a:srgbClr val="134F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6033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2714840099_0_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Understanding V</a:t>
            </a:r>
            <a:r>
              <a:rPr lang="en-US" sz="3800" baseline="-25000"/>
              <a:t>𝝅</a:t>
            </a:r>
            <a:r>
              <a:rPr lang="en-US" sz="3800"/>
              <a:t>(s) with Gridworld</a:t>
            </a:r>
            <a:endParaRPr sz="3800" baseline="-25000"/>
          </a:p>
        </p:txBody>
      </p:sp>
      <p:sp>
        <p:nvSpPr>
          <p:cNvPr id="460" name="Google Shape;460;g22714840099_0_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461" name="Google Shape;461;g22714840099_0_33"/>
          <p:cNvSpPr txBox="1"/>
          <p:nvPr/>
        </p:nvSpPr>
        <p:spPr>
          <a:xfrm>
            <a:off x="547325" y="1535125"/>
            <a:ext cx="11289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Reward</a:t>
            </a:r>
            <a:r>
              <a:rPr lang="en-US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2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○"/>
            </a:pPr>
            <a:r>
              <a:rPr lang="en-US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-1 if an action takes agent off the grid</a:t>
            </a:r>
            <a:endParaRPr sz="2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○"/>
            </a:pPr>
            <a:r>
              <a:rPr lang="en-US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Exceptional reward from A and B for all actions taking agent to A’ and B’ resp.</a:t>
            </a:r>
            <a:endParaRPr sz="2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○"/>
            </a:pPr>
            <a:r>
              <a:rPr lang="en-US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0, everywhere else </a:t>
            </a:r>
            <a:endParaRPr sz="2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g22714840099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1150" y="3102925"/>
            <a:ext cx="9404899" cy="31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22714840099_0_33"/>
          <p:cNvSpPr txBox="1"/>
          <p:nvPr/>
        </p:nvSpPr>
        <p:spPr>
          <a:xfrm>
            <a:off x="6942250" y="6078700"/>
            <a:ext cx="4279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State-value function for the </a:t>
            </a:r>
            <a:r>
              <a:rPr lang="en-US" sz="1600" b="1" i="0" u="none" strike="noStrike" cap="none">
                <a:solidFill>
                  <a:srgbClr val="0000FF"/>
                </a:solidFill>
                <a:highlight>
                  <a:srgbClr val="FFF2CC"/>
                </a:highlight>
                <a:latin typeface="Arial"/>
                <a:ea typeface="Arial"/>
                <a:cs typeface="Arial"/>
                <a:sym typeface="Arial"/>
              </a:rPr>
              <a:t>equiprobable random policy</a:t>
            </a:r>
            <a:r>
              <a:rPr lang="en-US" sz="1600" b="1" i="0" u="none" strike="noStrike" cap="none">
                <a:solidFill>
                  <a:srgbClr val="980000"/>
                </a:solidFill>
                <a:highlight>
                  <a:srgbClr val="FFF2C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>
                <a:solidFill>
                  <a:srgbClr val="98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with 𝛾 = 0.9</a:t>
            </a:r>
            <a:endParaRPr sz="1600" b="1" i="0" u="none" strike="noStrike" cap="none">
              <a:solidFill>
                <a:srgbClr val="98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g22714840099_0_33"/>
          <p:cNvSpPr txBox="1"/>
          <p:nvPr/>
        </p:nvSpPr>
        <p:spPr>
          <a:xfrm>
            <a:off x="1241150" y="6078700"/>
            <a:ext cx="325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 Exceptional reward dynamics</a:t>
            </a:r>
            <a:endParaRPr sz="1600" b="1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2714840099_0_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Understanding V</a:t>
            </a:r>
            <a:r>
              <a:rPr lang="en-US" sz="3800" baseline="-25000"/>
              <a:t>𝝅</a:t>
            </a:r>
            <a:r>
              <a:rPr lang="en-US" sz="3800"/>
              <a:t>(s) with Gridworld</a:t>
            </a:r>
            <a:endParaRPr sz="3800" baseline="-25000"/>
          </a:p>
        </p:txBody>
      </p:sp>
      <p:sp>
        <p:nvSpPr>
          <p:cNvPr id="470" name="Google Shape;470;g22714840099_0_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471" name="Google Shape;471;g22714840099_0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2754325"/>
            <a:ext cx="4048125" cy="40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22714840099_0_42"/>
          <p:cNvSpPr txBox="1"/>
          <p:nvPr/>
        </p:nvSpPr>
        <p:spPr>
          <a:xfrm>
            <a:off x="838200" y="3370025"/>
            <a:ext cx="6171600" cy="738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Verify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V</a:t>
            </a:r>
            <a:r>
              <a:rPr lang="en-US" sz="1800" b="0" i="0" u="none" strike="noStrike" cap="none" baseline="-25000" dirty="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𝝅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(s) using Bellman equation for this state with </a:t>
            </a:r>
            <a:r>
              <a:rPr lang="en-US" sz="1800" b="0" i="0" u="none" strike="noStrike" cap="none" dirty="0">
                <a:solidFill>
                  <a:srgbClr val="98000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𝛾 = 0.9,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 and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equiprobable random policy</a:t>
            </a:r>
            <a:endParaRPr sz="1800" b="0" i="0" u="none" strike="noStrike" cap="none" dirty="0">
              <a:solidFill>
                <a:srgbClr val="000000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473" name="Google Shape;473;g22714840099_0_42"/>
          <p:cNvSpPr/>
          <p:nvPr/>
        </p:nvSpPr>
        <p:spPr>
          <a:xfrm>
            <a:off x="9385525" y="4360625"/>
            <a:ext cx="893100" cy="893100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4" name="Google Shape;474;g22714840099_0_42"/>
          <p:cNvCxnSpPr>
            <a:cxnSpLocks/>
            <a:stCxn id="472" idx="3"/>
            <a:endCxn id="473" idx="2"/>
          </p:cNvCxnSpPr>
          <p:nvPr/>
        </p:nvCxnSpPr>
        <p:spPr>
          <a:xfrm>
            <a:off x="7009800" y="3739475"/>
            <a:ext cx="2375700" cy="10677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75" name="Google Shape;475;g22714840099_0_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725" y="1831175"/>
            <a:ext cx="19526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22714840099_0_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0608" y="1768768"/>
            <a:ext cx="6400800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2714840099_0_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Understanding V</a:t>
            </a:r>
            <a:r>
              <a:rPr lang="en-US" sz="3800" baseline="-25000"/>
              <a:t>𝝅</a:t>
            </a:r>
            <a:r>
              <a:rPr lang="en-US" sz="3800"/>
              <a:t>(s) with Gridworld</a:t>
            </a:r>
            <a:endParaRPr sz="3800" baseline="-25000"/>
          </a:p>
        </p:txBody>
      </p:sp>
      <p:sp>
        <p:nvSpPr>
          <p:cNvPr id="482" name="Google Shape;482;g22714840099_0_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484" name="Google Shape;484;g22714840099_0_67"/>
          <p:cNvSpPr/>
          <p:nvPr/>
        </p:nvSpPr>
        <p:spPr>
          <a:xfrm>
            <a:off x="9385525" y="4360625"/>
            <a:ext cx="893100" cy="893100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F3B087-61FC-516C-C947-2B5AB0845E28}"/>
              </a:ext>
            </a:extLst>
          </p:cNvPr>
          <p:cNvGrpSpPr/>
          <p:nvPr/>
        </p:nvGrpSpPr>
        <p:grpSpPr>
          <a:xfrm>
            <a:off x="231282" y="1768768"/>
            <a:ext cx="8370126" cy="4553722"/>
            <a:chOff x="231282" y="1768768"/>
            <a:chExt cx="8370126" cy="4553722"/>
          </a:xfrm>
        </p:grpSpPr>
        <p:pic>
          <p:nvPicPr>
            <p:cNvPr id="485" name="Google Shape;485;g22714840099_0_6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7725" y="1831175"/>
              <a:ext cx="1952625" cy="89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g22714840099_0_6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00608" y="1768768"/>
              <a:ext cx="6400800" cy="1038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223C0A7-50EC-1406-C46F-027694B5F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1283" y="3032497"/>
              <a:ext cx="7427971" cy="87585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BF949F2-E93C-2213-BCD5-63BCB10EB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282" y="3904628"/>
              <a:ext cx="7427971" cy="79979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C085D0-CF95-AA27-8734-8C397F4EC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5051" y="4823307"/>
              <a:ext cx="7260431" cy="989211"/>
            </a:xfrm>
            <a:prstGeom prst="rect">
              <a:avLst/>
            </a:prstGeom>
          </p:spPr>
        </p:pic>
        <p:pic>
          <p:nvPicPr>
            <p:cNvPr id="5" name="Google Shape;491;g22714840099_0_67">
              <a:extLst>
                <a:ext uri="{FF2B5EF4-FFF2-40B4-BE49-F238E27FC236}">
                  <a16:creationId xmlns:a16="http://schemas.microsoft.com/office/drawing/2014/main" id="{99AAEA12-23A7-F431-3ACD-067AFAFBA8AA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t="80673"/>
            <a:stretch/>
          </p:blipFill>
          <p:spPr>
            <a:xfrm>
              <a:off x="664041" y="5812518"/>
              <a:ext cx="7698542" cy="5099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3" name="Google Shape;483;g22714840099_0_6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894822" y="2675597"/>
            <a:ext cx="4048125" cy="40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73;g22714840099_0_42">
            <a:extLst>
              <a:ext uri="{FF2B5EF4-FFF2-40B4-BE49-F238E27FC236}">
                <a16:creationId xmlns:a16="http://schemas.microsoft.com/office/drawing/2014/main" id="{0058CCB1-CBAC-2865-CEC2-94FE26DAACEF}"/>
              </a:ext>
            </a:extLst>
          </p:cNvPr>
          <p:cNvSpPr/>
          <p:nvPr/>
        </p:nvSpPr>
        <p:spPr>
          <a:xfrm>
            <a:off x="9472334" y="4257872"/>
            <a:ext cx="893100" cy="893100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2714840099_0_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493" name="Google Shape;493;g22714840099_0_8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Ex-1</a:t>
            </a:r>
            <a:endParaRPr sz="3800" baseline="-25000"/>
          </a:p>
        </p:txBody>
      </p:sp>
      <p:sp>
        <p:nvSpPr>
          <p:cNvPr id="494" name="Google Shape;494;g22714840099_0_80"/>
          <p:cNvSpPr txBox="1"/>
          <p:nvPr/>
        </p:nvSpPr>
        <p:spPr>
          <a:xfrm>
            <a:off x="321725" y="1458925"/>
            <a:ext cx="116502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Recollect the reward function used for Gridworld as below: </a:t>
            </a:r>
            <a:endParaRPr sz="2100" b="1" i="0" u="none" strike="noStrike" cap="non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○"/>
            </a:pPr>
            <a:r>
              <a:rPr lang="en-US" sz="2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-1 if an action takes agent off the grid</a:t>
            </a:r>
            <a:endParaRPr sz="2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○"/>
            </a:pPr>
            <a:r>
              <a:rPr lang="en-US" sz="2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Exceptional reward from A and B for all actions taking agent to A’ and B’ resp.</a:t>
            </a:r>
            <a:endParaRPr sz="2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○"/>
            </a:pPr>
            <a:r>
              <a:rPr lang="en-US" sz="2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0, everywhere else </a:t>
            </a:r>
            <a:endParaRPr sz="2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Let us add a constant c ( say 10) to the rewards of all the actions. Will it change anything? </a:t>
            </a:r>
            <a:endParaRPr sz="2600" b="1" i="0" u="none" strike="noStrike" cap="non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217600a579_0_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Agent-Environment Interface</a:t>
            </a:r>
            <a:endParaRPr/>
          </a:p>
        </p:txBody>
      </p:sp>
      <p:sp>
        <p:nvSpPr>
          <p:cNvPr id="267" name="Google Shape;267;g2217600a579_0_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68" name="Google Shape;268;g2217600a579_0_17"/>
          <p:cNvSpPr txBox="1">
            <a:spLocks noGrp="1"/>
          </p:cNvSpPr>
          <p:nvPr>
            <p:ph type="body" idx="1"/>
          </p:nvPr>
        </p:nvSpPr>
        <p:spPr>
          <a:xfrm>
            <a:off x="838200" y="1894125"/>
            <a:ext cx="4581900" cy="4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en-US" sz="2300">
                <a:solidFill>
                  <a:srgbClr val="990000"/>
                </a:solidFill>
              </a:rPr>
              <a:t>Agent</a:t>
            </a:r>
            <a:r>
              <a:rPr lang="en-US" sz="2300"/>
              <a:t> - Learner &amp; the decision maker</a:t>
            </a:r>
            <a:endParaRPr sz="2300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>
                <a:solidFill>
                  <a:srgbClr val="85200C"/>
                </a:solidFill>
              </a:rPr>
              <a:t>Environment</a:t>
            </a:r>
            <a:r>
              <a:rPr lang="en-US" sz="2300"/>
              <a:t> - Everything outside the agent</a:t>
            </a:r>
            <a:endParaRPr sz="2300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>
                <a:solidFill>
                  <a:srgbClr val="980000"/>
                </a:solidFill>
              </a:rPr>
              <a:t>Interaction</a:t>
            </a:r>
            <a:r>
              <a:rPr lang="en-US" sz="2300"/>
              <a:t>:</a:t>
            </a:r>
            <a:endParaRPr sz="2300"/>
          </a:p>
          <a:p>
            <a:pPr marL="914400" lvl="1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-US" sz="2200">
                <a:solidFill>
                  <a:schemeClr val="dk1"/>
                </a:solidFill>
              </a:rPr>
              <a:t>Agent performs an action</a:t>
            </a:r>
            <a:endParaRPr sz="2200">
              <a:solidFill>
                <a:schemeClr val="dk1"/>
              </a:solidFill>
            </a:endParaRPr>
          </a:p>
          <a:p>
            <a:pPr marL="914400" lvl="1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-US" sz="2200">
                <a:solidFill>
                  <a:schemeClr val="dk1"/>
                </a:solidFill>
              </a:rPr>
              <a:t>Environment responds by </a:t>
            </a:r>
            <a:endParaRPr sz="2200">
              <a:solidFill>
                <a:schemeClr val="dk1"/>
              </a:solidFill>
            </a:endParaRPr>
          </a:p>
          <a:p>
            <a:pPr marL="1371600" lvl="2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■"/>
            </a:pPr>
            <a:r>
              <a:rPr lang="en-US" sz="2100">
                <a:solidFill>
                  <a:schemeClr val="dk1"/>
                </a:solidFill>
              </a:rPr>
              <a:t>presenting a new situation (change in state) </a:t>
            </a:r>
            <a:endParaRPr sz="2100">
              <a:solidFill>
                <a:schemeClr val="dk1"/>
              </a:solidFill>
            </a:endParaRPr>
          </a:p>
          <a:p>
            <a:pPr marL="1371600" lvl="2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■"/>
            </a:pPr>
            <a:r>
              <a:rPr lang="en-US" sz="2100">
                <a:solidFill>
                  <a:schemeClr val="dk1"/>
                </a:solidFill>
              </a:rPr>
              <a:t>presents numerical reward</a:t>
            </a:r>
            <a:endParaRPr sz="2100">
              <a:solidFill>
                <a:schemeClr val="dk1"/>
              </a:solidFill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300"/>
              <a:buChar char="●"/>
            </a:pPr>
            <a:r>
              <a:rPr lang="en-US" sz="2300">
                <a:solidFill>
                  <a:srgbClr val="980000"/>
                </a:solidFill>
              </a:rPr>
              <a:t>Objective (of the interaction): </a:t>
            </a:r>
            <a:endParaRPr sz="2300">
              <a:solidFill>
                <a:srgbClr val="980000"/>
              </a:solidFill>
            </a:endParaRPr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Maximize the return (cumulative rewards) over time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269" name="Google Shape;269;g2217600a579_0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0163" y="1785488"/>
            <a:ext cx="6696075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2217600a579_0_17"/>
          <p:cNvSpPr txBox="1"/>
          <p:nvPr/>
        </p:nvSpPr>
        <p:spPr>
          <a:xfrm>
            <a:off x="5998425" y="4251225"/>
            <a:ext cx="5381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●"/>
            </a:pPr>
            <a:r>
              <a:rPr lang="en-US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Interaction occurs in discrete time steps</a:t>
            </a: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g2217600a579_0_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7275" y="4806825"/>
            <a:ext cx="3717663" cy="487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2714840099_0_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500" name="Google Shape;500;g22714840099_0_9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Optimal Policies and Optimal Value Functions</a:t>
            </a:r>
            <a:endParaRPr sz="3800" baseline="-25000"/>
          </a:p>
        </p:txBody>
      </p:sp>
      <p:sp>
        <p:nvSpPr>
          <p:cNvPr id="501" name="Google Shape;501;g22714840099_0_92"/>
          <p:cNvSpPr txBox="1">
            <a:spLocks noGrp="1"/>
          </p:cNvSpPr>
          <p:nvPr>
            <p:ph type="body" idx="1"/>
          </p:nvPr>
        </p:nvSpPr>
        <p:spPr>
          <a:xfrm>
            <a:off x="592675" y="1827313"/>
            <a:ext cx="10989900" cy="4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8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300"/>
              <a:buChar char="●"/>
            </a:pPr>
            <a:r>
              <a:rPr lang="en-US" sz="3300"/>
              <a:t>𝝿 ≥ 𝝿’ if and only if v</a:t>
            </a:r>
            <a:r>
              <a:rPr lang="en-US" sz="3300" baseline="-25000"/>
              <a:t>𝝿</a:t>
            </a:r>
            <a:r>
              <a:rPr lang="en-US" sz="3300"/>
              <a:t>(s)  ≥ v</a:t>
            </a:r>
            <a:r>
              <a:rPr lang="en-US" sz="3300" baseline="-25000"/>
              <a:t>𝝿</a:t>
            </a:r>
            <a:r>
              <a:rPr lang="en-US" sz="3300"/>
              <a:t>(s) for all s ∊ S</a:t>
            </a:r>
            <a:endParaRPr sz="3300"/>
          </a:p>
          <a:p>
            <a:pPr marL="457200" lvl="0" indent="-438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●"/>
            </a:pPr>
            <a:r>
              <a:rPr lang="en-US" sz="3300"/>
              <a:t>There is always at least one policy that is better than or equal to all other policies → optimal policy (denoted as 𝝿</a:t>
            </a:r>
            <a:r>
              <a:rPr lang="en-US" sz="3300" baseline="-25000"/>
              <a:t>*</a:t>
            </a:r>
            <a:r>
              <a:rPr lang="en-US" sz="3300"/>
              <a:t>)</a:t>
            </a:r>
            <a:endParaRPr sz="3300"/>
          </a:p>
          <a:p>
            <a:pPr marL="914400" lvl="1" indent="-438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300"/>
              <a:buChar char="○"/>
            </a:pPr>
            <a:r>
              <a:rPr lang="en-US" sz="3300">
                <a:solidFill>
                  <a:srgbClr val="274E13"/>
                </a:solidFill>
              </a:rPr>
              <a:t>There could be more than one optimal policy !!!</a:t>
            </a:r>
            <a:endParaRPr sz="3300">
              <a:solidFill>
                <a:srgbClr val="274E13"/>
              </a:solidFill>
            </a:endParaRPr>
          </a:p>
        </p:txBody>
      </p:sp>
      <p:sp>
        <p:nvSpPr>
          <p:cNvPr id="502" name="Google Shape;502;g22714840099_0_92"/>
          <p:cNvSpPr txBox="1"/>
          <p:nvPr/>
        </p:nvSpPr>
        <p:spPr>
          <a:xfrm>
            <a:off x="152375" y="4182525"/>
            <a:ext cx="408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Optimal state-value function</a:t>
            </a:r>
            <a:endParaRPr sz="2200" b="1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g22714840099_0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6092" y="4028335"/>
            <a:ext cx="3861850" cy="8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22714840099_0_92"/>
          <p:cNvSpPr txBox="1"/>
          <p:nvPr/>
        </p:nvSpPr>
        <p:spPr>
          <a:xfrm>
            <a:off x="152375" y="5173125"/>
            <a:ext cx="438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Optimal action-value function</a:t>
            </a:r>
            <a:endParaRPr sz="2200" b="1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Google Shape;505;g22714840099_0_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5675" y="5083000"/>
            <a:ext cx="4224925" cy="799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22714840099_0_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2204" y="5693125"/>
            <a:ext cx="7951247" cy="66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50ec8fe09f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512" name="Google Shape;512;g250ec8fe09f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Optimal Policies and Optimal Value Functions</a:t>
            </a:r>
            <a:endParaRPr sz="3800" baseline="-25000"/>
          </a:p>
        </p:txBody>
      </p:sp>
      <p:sp>
        <p:nvSpPr>
          <p:cNvPr id="513" name="Google Shape;513;g250ec8fe09f_0_0"/>
          <p:cNvSpPr txBox="1">
            <a:spLocks noGrp="1"/>
          </p:cNvSpPr>
          <p:nvPr>
            <p:ph type="body" idx="1"/>
          </p:nvPr>
        </p:nvSpPr>
        <p:spPr>
          <a:xfrm>
            <a:off x="758650" y="1611314"/>
            <a:ext cx="10515600" cy="4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980000"/>
                </a:solidFill>
              </a:rPr>
              <a:t>Bellman optimality equation - </a:t>
            </a:r>
            <a:r>
              <a:rPr lang="en-US"/>
              <a:t> expresses that </a:t>
            </a:r>
            <a:r>
              <a:rPr lang="en-US" i="1">
                <a:solidFill>
                  <a:srgbClr val="073763"/>
                </a:solidFill>
              </a:rPr>
              <a:t>the value of a state under an optimal policy must equal the expected return for the best action from that state</a:t>
            </a:r>
            <a:endParaRPr i="1">
              <a:solidFill>
                <a:srgbClr val="07376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514" name="Google Shape;514;g250ec8fe09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8500" y="3055200"/>
            <a:ext cx="7245226" cy="366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250ec8fe09f_0_0"/>
          <p:cNvSpPr/>
          <p:nvPr/>
        </p:nvSpPr>
        <p:spPr>
          <a:xfrm>
            <a:off x="878325" y="5133325"/>
            <a:ext cx="8162700" cy="1512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g250ec8fe09f_0_0"/>
          <p:cNvSpPr txBox="1"/>
          <p:nvPr/>
        </p:nvSpPr>
        <p:spPr>
          <a:xfrm>
            <a:off x="7400925" y="3064525"/>
            <a:ext cx="4419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Bellman optimality equation for V</a:t>
            </a:r>
            <a:r>
              <a:rPr lang="en-US" sz="2000" b="1" i="0" u="sng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2000" b="1" i="0" u="sng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7" name="Google Shape;517;g250ec8fe09f_0_0"/>
          <p:cNvCxnSpPr>
            <a:stCxn id="516" idx="2"/>
          </p:cNvCxnSpPr>
          <p:nvPr/>
        </p:nvCxnSpPr>
        <p:spPr>
          <a:xfrm flipH="1">
            <a:off x="8327625" y="3557125"/>
            <a:ext cx="1282800" cy="16038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50ec8fe09f_0_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523" name="Google Shape;523;g250ec8fe09f_0_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Optimal Policies and Optimal Value Functions</a:t>
            </a:r>
            <a:endParaRPr sz="3800" baseline="-25000"/>
          </a:p>
        </p:txBody>
      </p:sp>
      <p:sp>
        <p:nvSpPr>
          <p:cNvPr id="524" name="Google Shape;524;g250ec8fe09f_0_18"/>
          <p:cNvSpPr txBox="1">
            <a:spLocks noGrp="1"/>
          </p:cNvSpPr>
          <p:nvPr>
            <p:ph type="body" idx="1"/>
          </p:nvPr>
        </p:nvSpPr>
        <p:spPr>
          <a:xfrm>
            <a:off x="758650" y="1611314"/>
            <a:ext cx="10515600" cy="4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980000"/>
                </a:solidFill>
              </a:rPr>
              <a:t>Bellman optimality equation - </a:t>
            </a:r>
            <a:r>
              <a:rPr lang="en-US"/>
              <a:t> expresses that </a:t>
            </a:r>
            <a:r>
              <a:rPr lang="en-US" i="1">
                <a:solidFill>
                  <a:srgbClr val="073763"/>
                </a:solidFill>
              </a:rPr>
              <a:t>the value of a state under an optimal policy must equal the expected return for the best action from that state</a:t>
            </a:r>
            <a:endParaRPr i="1">
              <a:solidFill>
                <a:srgbClr val="07376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25" name="Google Shape;525;g250ec8fe09f_0_18"/>
          <p:cNvSpPr txBox="1"/>
          <p:nvPr/>
        </p:nvSpPr>
        <p:spPr>
          <a:xfrm>
            <a:off x="4198775" y="3393625"/>
            <a:ext cx="5240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Bellman optimality equation for q</a:t>
            </a:r>
            <a:r>
              <a:rPr lang="en-US" sz="2000" b="1" i="0" u="sng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2000" b="1" i="0" u="sng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6" name="Google Shape;526;g250ec8fe09f_0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150" y="4083600"/>
            <a:ext cx="950595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50ec8fe09f_0_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532" name="Google Shape;532;g250ec8fe09f_0_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Optimal Policies and Optimal Value Functions</a:t>
            </a:r>
            <a:endParaRPr sz="3800" baseline="-25000"/>
          </a:p>
        </p:txBody>
      </p:sp>
      <p:sp>
        <p:nvSpPr>
          <p:cNvPr id="533" name="Google Shape;533;g250ec8fe09f_0_28"/>
          <p:cNvSpPr txBox="1">
            <a:spLocks noGrp="1"/>
          </p:cNvSpPr>
          <p:nvPr>
            <p:ph type="body" idx="1"/>
          </p:nvPr>
        </p:nvSpPr>
        <p:spPr>
          <a:xfrm>
            <a:off x="758650" y="1611314"/>
            <a:ext cx="10515600" cy="4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980000"/>
                </a:solidFill>
              </a:rPr>
              <a:t>Bellman optimality equation - </a:t>
            </a:r>
            <a:r>
              <a:rPr lang="en-US"/>
              <a:t> expresses that </a:t>
            </a:r>
            <a:r>
              <a:rPr lang="en-US" i="1">
                <a:solidFill>
                  <a:srgbClr val="073763"/>
                </a:solidFill>
              </a:rPr>
              <a:t>the value of a state under an optimal policy must equal the expected return for the best action from that state</a:t>
            </a:r>
            <a:endParaRPr i="1">
              <a:solidFill>
                <a:srgbClr val="07376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534" name="Google Shape;534;g250ec8fe09f_0_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0788" y="3470425"/>
            <a:ext cx="8582025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250ec8fe09f_0_28"/>
          <p:cNvSpPr txBox="1"/>
          <p:nvPr/>
        </p:nvSpPr>
        <p:spPr>
          <a:xfrm>
            <a:off x="3261925" y="6251725"/>
            <a:ext cx="442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Backup diagrams for v* and q*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50ec8fe09f_0_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541" name="Google Shape;541;g250ec8fe09f_0_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Optimal solutions to the gridworld example</a:t>
            </a:r>
            <a:endParaRPr sz="3800" baseline="-25000"/>
          </a:p>
        </p:txBody>
      </p:sp>
      <p:sp>
        <p:nvSpPr>
          <p:cNvPr id="542" name="Google Shape;542;g250ec8fe09f_0_40"/>
          <p:cNvSpPr txBox="1"/>
          <p:nvPr/>
        </p:nvSpPr>
        <p:spPr>
          <a:xfrm>
            <a:off x="3261925" y="6251725"/>
            <a:ext cx="442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Backup diagrams for v* and q*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g250ec8fe09f_0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763725"/>
            <a:ext cx="10601325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54c24bee92_0_12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MDP - Objective</a:t>
            </a:r>
            <a:endParaRPr/>
          </a:p>
        </p:txBody>
      </p:sp>
      <p:sp>
        <p:nvSpPr>
          <p:cNvPr id="549" name="Google Shape;549;g254c24bee92_0_12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85" t="-232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grpSp>
        <p:nvGrpSpPr>
          <p:cNvPr id="550" name="Google Shape;550;g254c24bee92_0_1234"/>
          <p:cNvGrpSpPr/>
          <p:nvPr/>
        </p:nvGrpSpPr>
        <p:grpSpPr>
          <a:xfrm>
            <a:off x="7933894" y="3644122"/>
            <a:ext cx="4174575" cy="2651434"/>
            <a:chOff x="7494104" y="3841508"/>
            <a:chExt cx="4174575" cy="2651434"/>
          </a:xfrm>
        </p:grpSpPr>
        <p:sp>
          <p:nvSpPr>
            <p:cNvPr id="551" name="Google Shape;551;g254c24bee92_0_1234"/>
            <p:cNvSpPr/>
            <p:nvPr/>
          </p:nvSpPr>
          <p:spPr>
            <a:xfrm>
              <a:off x="9253330" y="3841508"/>
              <a:ext cx="656100" cy="616200"/>
            </a:xfrm>
            <a:prstGeom prst="triangle">
              <a:avLst>
                <a:gd name="adj" fmla="val 50000"/>
              </a:avLst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g254c24bee92_0_1234"/>
            <p:cNvSpPr/>
            <p:nvPr/>
          </p:nvSpPr>
          <p:spPr>
            <a:xfrm>
              <a:off x="10684565" y="4963595"/>
              <a:ext cx="526800" cy="5268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g254c24bee92_0_1234"/>
            <p:cNvSpPr/>
            <p:nvPr/>
          </p:nvSpPr>
          <p:spPr>
            <a:xfrm>
              <a:off x="9317934" y="4963595"/>
              <a:ext cx="526800" cy="526800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g254c24bee92_0_1234"/>
            <p:cNvSpPr/>
            <p:nvPr/>
          </p:nvSpPr>
          <p:spPr>
            <a:xfrm>
              <a:off x="7951303" y="4963595"/>
              <a:ext cx="526800" cy="526800"/>
            </a:xfrm>
            <a:prstGeom prst="ellipse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g254c24bee92_0_1234"/>
            <p:cNvSpPr/>
            <p:nvPr/>
          </p:nvSpPr>
          <p:spPr>
            <a:xfrm>
              <a:off x="7494104" y="5990740"/>
              <a:ext cx="497100" cy="5022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g254c24bee92_0_1234"/>
            <p:cNvSpPr/>
            <p:nvPr/>
          </p:nvSpPr>
          <p:spPr>
            <a:xfrm>
              <a:off x="8229599" y="5990742"/>
              <a:ext cx="497100" cy="5022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g254c24bee92_0_1234"/>
            <p:cNvSpPr/>
            <p:nvPr/>
          </p:nvSpPr>
          <p:spPr>
            <a:xfrm>
              <a:off x="8965094" y="5990741"/>
              <a:ext cx="497100" cy="5022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g254c24bee92_0_1234"/>
            <p:cNvSpPr/>
            <p:nvPr/>
          </p:nvSpPr>
          <p:spPr>
            <a:xfrm>
              <a:off x="9700589" y="5990742"/>
              <a:ext cx="497100" cy="5022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g254c24bee92_0_1234"/>
            <p:cNvSpPr/>
            <p:nvPr/>
          </p:nvSpPr>
          <p:spPr>
            <a:xfrm>
              <a:off x="10450997" y="5990740"/>
              <a:ext cx="497100" cy="5022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g254c24bee92_0_1234"/>
            <p:cNvSpPr/>
            <p:nvPr/>
          </p:nvSpPr>
          <p:spPr>
            <a:xfrm>
              <a:off x="11171579" y="5990740"/>
              <a:ext cx="497100" cy="5022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1" name="Google Shape;561;g254c24bee92_0_1234"/>
            <p:cNvCxnSpPr>
              <a:stCxn id="551" idx="3"/>
              <a:endCxn id="554" idx="7"/>
            </p:cNvCxnSpPr>
            <p:nvPr/>
          </p:nvCxnSpPr>
          <p:spPr>
            <a:xfrm flipH="1">
              <a:off x="8400880" y="4457708"/>
              <a:ext cx="1180500" cy="582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62" name="Google Shape;562;g254c24bee92_0_1234"/>
            <p:cNvCxnSpPr>
              <a:stCxn id="551" idx="3"/>
              <a:endCxn id="553" idx="0"/>
            </p:cNvCxnSpPr>
            <p:nvPr/>
          </p:nvCxnSpPr>
          <p:spPr>
            <a:xfrm>
              <a:off x="9581380" y="4457708"/>
              <a:ext cx="0" cy="505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63" name="Google Shape;563;g254c24bee92_0_1234"/>
            <p:cNvCxnSpPr>
              <a:stCxn id="551" idx="3"/>
              <a:endCxn id="552" idx="1"/>
            </p:cNvCxnSpPr>
            <p:nvPr/>
          </p:nvCxnSpPr>
          <p:spPr>
            <a:xfrm>
              <a:off x="9581380" y="4457708"/>
              <a:ext cx="1180200" cy="582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64" name="Google Shape;564;g254c24bee92_0_1234"/>
            <p:cNvCxnSpPr>
              <a:stCxn id="554" idx="4"/>
              <a:endCxn id="555" idx="0"/>
            </p:cNvCxnSpPr>
            <p:nvPr/>
          </p:nvCxnSpPr>
          <p:spPr>
            <a:xfrm flipH="1">
              <a:off x="7742803" y="5490395"/>
              <a:ext cx="471900" cy="500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65" name="Google Shape;565;g254c24bee92_0_1234"/>
            <p:cNvCxnSpPr>
              <a:stCxn id="554" idx="4"/>
              <a:endCxn id="556" idx="0"/>
            </p:cNvCxnSpPr>
            <p:nvPr/>
          </p:nvCxnSpPr>
          <p:spPr>
            <a:xfrm>
              <a:off x="8214703" y="5490395"/>
              <a:ext cx="263400" cy="500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66" name="Google Shape;566;g254c24bee92_0_1234"/>
            <p:cNvCxnSpPr>
              <a:stCxn id="553" idx="4"/>
              <a:endCxn id="557" idx="0"/>
            </p:cNvCxnSpPr>
            <p:nvPr/>
          </p:nvCxnSpPr>
          <p:spPr>
            <a:xfrm flipH="1">
              <a:off x="9213534" y="5490395"/>
              <a:ext cx="367800" cy="500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67" name="Google Shape;567;g254c24bee92_0_1234"/>
            <p:cNvCxnSpPr>
              <a:stCxn id="553" idx="4"/>
              <a:endCxn id="558" idx="0"/>
            </p:cNvCxnSpPr>
            <p:nvPr/>
          </p:nvCxnSpPr>
          <p:spPr>
            <a:xfrm>
              <a:off x="9581334" y="5490395"/>
              <a:ext cx="367800" cy="500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68" name="Google Shape;568;g254c24bee92_0_1234"/>
            <p:cNvCxnSpPr>
              <a:stCxn id="552" idx="4"/>
              <a:endCxn id="560" idx="0"/>
            </p:cNvCxnSpPr>
            <p:nvPr/>
          </p:nvCxnSpPr>
          <p:spPr>
            <a:xfrm>
              <a:off x="10947965" y="5490395"/>
              <a:ext cx="472200" cy="500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69" name="Google Shape;569;g254c24bee92_0_1234"/>
            <p:cNvCxnSpPr>
              <a:stCxn id="552" idx="4"/>
              <a:endCxn id="559" idx="0"/>
            </p:cNvCxnSpPr>
            <p:nvPr/>
          </p:nvCxnSpPr>
          <p:spPr>
            <a:xfrm flipH="1">
              <a:off x="10699565" y="5490395"/>
              <a:ext cx="248400" cy="500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70" name="Google Shape;570;g254c24bee92_0_1234"/>
            <p:cNvCxnSpPr>
              <a:stCxn id="553" idx="4"/>
              <a:endCxn id="559" idx="0"/>
            </p:cNvCxnSpPr>
            <p:nvPr/>
          </p:nvCxnSpPr>
          <p:spPr>
            <a:xfrm>
              <a:off x="9581334" y="5490395"/>
              <a:ext cx="1118100" cy="500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71" name="Google Shape;571;g254c24bee92_0_1234"/>
            <p:cNvCxnSpPr>
              <a:stCxn id="552" idx="4"/>
              <a:endCxn id="557" idx="0"/>
            </p:cNvCxnSpPr>
            <p:nvPr/>
          </p:nvCxnSpPr>
          <p:spPr>
            <a:xfrm flipH="1">
              <a:off x="9213665" y="5490395"/>
              <a:ext cx="1734300" cy="500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72" name="Google Shape;572;g254c24bee92_0_1234"/>
            <p:cNvCxnSpPr>
              <a:stCxn id="554" idx="4"/>
              <a:endCxn id="557" idx="0"/>
            </p:cNvCxnSpPr>
            <p:nvPr/>
          </p:nvCxnSpPr>
          <p:spPr>
            <a:xfrm>
              <a:off x="8214703" y="5490395"/>
              <a:ext cx="999000" cy="500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573" name="Google Shape;573;g254c24bee92_0_1234"/>
          <p:cNvSpPr/>
          <p:nvPr/>
        </p:nvSpPr>
        <p:spPr>
          <a:xfrm>
            <a:off x="7624969" y="471696"/>
            <a:ext cx="4280400" cy="9834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t="-6323" b="-885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4" name="Google Shape;574;g254c24bee92_0_1234"/>
          <p:cNvGrpSpPr/>
          <p:nvPr/>
        </p:nvGrpSpPr>
        <p:grpSpPr>
          <a:xfrm>
            <a:off x="7868338" y="6255294"/>
            <a:ext cx="4305335" cy="448477"/>
            <a:chOff x="7684435" y="6268447"/>
            <a:chExt cx="4305335" cy="448477"/>
          </a:xfrm>
        </p:grpSpPr>
        <p:cxnSp>
          <p:nvCxnSpPr>
            <p:cNvPr id="575" name="Google Shape;575;g254c24bee92_0_1234"/>
            <p:cNvCxnSpPr/>
            <p:nvPr/>
          </p:nvCxnSpPr>
          <p:spPr>
            <a:xfrm flipH="1">
              <a:off x="7684435" y="6292724"/>
              <a:ext cx="319800" cy="4242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76" name="Google Shape;576;g254c24bee92_0_1234"/>
            <p:cNvCxnSpPr/>
            <p:nvPr/>
          </p:nvCxnSpPr>
          <p:spPr>
            <a:xfrm flipH="1">
              <a:off x="8396369" y="6280251"/>
              <a:ext cx="319800" cy="4242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77" name="Google Shape;577;g254c24bee92_0_1234"/>
            <p:cNvCxnSpPr/>
            <p:nvPr/>
          </p:nvCxnSpPr>
          <p:spPr>
            <a:xfrm flipH="1">
              <a:off x="9144711" y="6280251"/>
              <a:ext cx="319800" cy="4242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78" name="Google Shape;578;g254c24bee92_0_1234"/>
            <p:cNvCxnSpPr/>
            <p:nvPr/>
          </p:nvCxnSpPr>
          <p:spPr>
            <a:xfrm flipH="1">
              <a:off x="9861161" y="6292724"/>
              <a:ext cx="319800" cy="4242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79" name="Google Shape;579;g254c24bee92_0_1234"/>
            <p:cNvCxnSpPr/>
            <p:nvPr/>
          </p:nvCxnSpPr>
          <p:spPr>
            <a:xfrm flipH="1">
              <a:off x="10632263" y="6280251"/>
              <a:ext cx="319800" cy="4242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80" name="Google Shape;580;g254c24bee92_0_1234"/>
            <p:cNvCxnSpPr/>
            <p:nvPr/>
          </p:nvCxnSpPr>
          <p:spPr>
            <a:xfrm flipH="1">
              <a:off x="11313922" y="6292724"/>
              <a:ext cx="319800" cy="4242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81" name="Google Shape;581;g254c24bee92_0_1234"/>
            <p:cNvCxnSpPr/>
            <p:nvPr/>
          </p:nvCxnSpPr>
          <p:spPr>
            <a:xfrm>
              <a:off x="11620470" y="6287601"/>
              <a:ext cx="369300" cy="416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82" name="Google Shape;582;g254c24bee92_0_1234"/>
            <p:cNvCxnSpPr/>
            <p:nvPr/>
          </p:nvCxnSpPr>
          <p:spPr>
            <a:xfrm>
              <a:off x="10899875" y="6268447"/>
              <a:ext cx="369300" cy="416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83" name="Google Shape;583;g254c24bee92_0_1234"/>
            <p:cNvCxnSpPr/>
            <p:nvPr/>
          </p:nvCxnSpPr>
          <p:spPr>
            <a:xfrm>
              <a:off x="10155291" y="6278021"/>
              <a:ext cx="369300" cy="416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84" name="Google Shape;584;g254c24bee92_0_1234"/>
            <p:cNvCxnSpPr/>
            <p:nvPr/>
          </p:nvCxnSpPr>
          <p:spPr>
            <a:xfrm>
              <a:off x="9423921" y="6268447"/>
              <a:ext cx="369300" cy="416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85" name="Google Shape;585;g254c24bee92_0_1234"/>
            <p:cNvCxnSpPr/>
            <p:nvPr/>
          </p:nvCxnSpPr>
          <p:spPr>
            <a:xfrm>
              <a:off x="8713273" y="6280251"/>
              <a:ext cx="369300" cy="416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86" name="Google Shape;586;g254c24bee92_0_1234"/>
            <p:cNvCxnSpPr/>
            <p:nvPr/>
          </p:nvCxnSpPr>
          <p:spPr>
            <a:xfrm>
              <a:off x="7988459" y="6300074"/>
              <a:ext cx="369300" cy="416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587" name="Google Shape;587;g254c24bee92_0_1234"/>
          <p:cNvSpPr/>
          <p:nvPr/>
        </p:nvSpPr>
        <p:spPr>
          <a:xfrm rot="-5400000">
            <a:off x="6510203" y="4597811"/>
            <a:ext cx="351600" cy="14484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g254c24bee92_0_1234"/>
          <p:cNvSpPr/>
          <p:nvPr/>
        </p:nvSpPr>
        <p:spPr>
          <a:xfrm>
            <a:off x="6099148" y="5456895"/>
            <a:ext cx="1180500" cy="5232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g254c24bee92_0_1234"/>
          <p:cNvSpPr txBox="1">
            <a:spLocks noGrp="1"/>
          </p:cNvSpPr>
          <p:nvPr>
            <p:ph type="sldNum" idx="12"/>
          </p:nvPr>
        </p:nvSpPr>
        <p:spPr>
          <a:xfrm>
            <a:off x="8794503" y="634319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590" name="Google Shape;590;g254c24bee92_0_1234" descr="Birla Institute of Technology and Science, Pilani | Logopedia | Fandom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54c24bee92_0_12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Notation</a:t>
            </a:r>
            <a:endParaRPr/>
          </a:p>
        </p:txBody>
      </p:sp>
      <p:sp>
        <p:nvSpPr>
          <p:cNvPr id="596" name="Google Shape;596;g254c24bee92_0_1279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6647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943" t="-493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597" name="Google Shape;597;g254c24bee92_0_12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598" name="Google Shape;598;g254c24bee92_0_1279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54c24bee92_0_12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Race car example</a:t>
            </a:r>
            <a:endParaRPr/>
          </a:p>
        </p:txBody>
      </p:sp>
      <p:sp>
        <p:nvSpPr>
          <p:cNvPr id="604" name="Google Shape;604;g254c24bee92_0_12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95" t="-144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605" name="Google Shape;605;g254c24bee92_0_1285"/>
          <p:cNvSpPr/>
          <p:nvPr/>
        </p:nvSpPr>
        <p:spPr>
          <a:xfrm>
            <a:off x="7021144" y="1194732"/>
            <a:ext cx="4191300" cy="830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4225" t="-105997" b="-15750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g254c24bee92_0_12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pic>
        <p:nvPicPr>
          <p:cNvPr id="607" name="Google Shape;607;g254c24bee92_0_1285" descr="Birla Institute of Technology and Science, Pilani | Logopedia | Fando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254c24bee92_0_128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81125" y="2996500"/>
            <a:ext cx="9756126" cy="35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54c24bee92_0_13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Infinite Utilities?!</a:t>
            </a:r>
            <a:endParaRPr/>
          </a:p>
        </p:txBody>
      </p:sp>
      <p:sp>
        <p:nvSpPr>
          <p:cNvPr id="614" name="Google Shape;614;g254c24bee92_0_13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106131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en-US" sz="3200"/>
              <a:t>Problem: What if the game lasts forever?  Do we get infinite rewards?</a:t>
            </a:r>
            <a:endParaRPr/>
          </a:p>
          <a:p>
            <a:pPr marL="1600200" lvl="3" indent="-1619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None/>
            </a:pPr>
            <a:endParaRPr sz="105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en-US" sz="3200"/>
              <a:t>Solutions: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/>
              <a:t>Finite horizon: (similar to depth-limited search)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Terminate episodes after a fixed T steps (e.g. life)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Gives nonstationary policies (π depends on time left)</a:t>
            </a:r>
            <a:endParaRPr/>
          </a:p>
          <a:p>
            <a:pPr marL="3429000" lvl="7" indent="-171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endParaRPr sz="90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/>
              <a:t>Discounting: use 0 &lt; γ &lt; 1</a:t>
            </a:r>
            <a:endParaRPr/>
          </a:p>
          <a:p>
            <a:pPr marL="685800" lvl="1" indent="-50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/>
          </a:p>
          <a:p>
            <a:pPr marL="685800" lvl="1" indent="-50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Smaller γ means smaller “horizon” – shorter term focus</a:t>
            </a:r>
            <a:endParaRPr/>
          </a:p>
          <a:p>
            <a:pPr marL="365760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</a:pPr>
            <a:endParaRPr sz="900">
              <a:solidFill>
                <a:srgbClr val="000000"/>
              </a:solidFill>
            </a:endParaRPr>
          </a:p>
        </p:txBody>
      </p:sp>
      <p:pic>
        <p:nvPicPr>
          <p:cNvPr id="615" name="Google Shape;615;g254c24bee92_0_1321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2580" y="5337138"/>
            <a:ext cx="5222621" cy="714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254c24bee92_0_13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41551" y="3008015"/>
            <a:ext cx="3505200" cy="163366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g254c24bee92_0_13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pic>
        <p:nvPicPr>
          <p:cNvPr id="618" name="Google Shape;618;g254c24bee92_0_1321" descr="Birla Institute of Technology and Science, Pilani | Logopedia | Fando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54c24bee92_0_13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Discount factor</a:t>
            </a:r>
            <a:endParaRPr/>
          </a:p>
        </p:txBody>
      </p:sp>
      <p:sp>
        <p:nvSpPr>
          <p:cNvPr id="624" name="Google Shape;624;g254c24bee92_0_13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85" t="-2324" b="-318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625" name="Google Shape;625;g254c24bee92_0_1329"/>
          <p:cNvSpPr/>
          <p:nvPr/>
        </p:nvSpPr>
        <p:spPr>
          <a:xfrm>
            <a:off x="5608283" y="2762298"/>
            <a:ext cx="1966800" cy="847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7409" t="-101419" b="-15513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g254c24bee92_0_1329"/>
          <p:cNvSpPr/>
          <p:nvPr/>
        </p:nvSpPr>
        <p:spPr>
          <a:xfrm>
            <a:off x="1711904" y="4306856"/>
            <a:ext cx="1763700" cy="847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41418" t="-98481" b="-15140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g254c24bee92_0_13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628" name="Google Shape;628;g254c24bee92_0_1329"/>
          <p:cNvSpPr txBox="1"/>
          <p:nvPr/>
        </p:nvSpPr>
        <p:spPr>
          <a:xfrm>
            <a:off x="3816626" y="4530731"/>
            <a:ext cx="196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Geometric series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9" name="Google Shape;629;g254c24bee92_0_1329" descr="Birla Institute of Technology and Science, Pilani | Logopedia | Fando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4cf79bab86_0_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Grid World Example</a:t>
            </a:r>
            <a:endParaRPr/>
          </a:p>
        </p:txBody>
      </p:sp>
      <p:sp>
        <p:nvSpPr>
          <p:cNvPr id="277" name="Google Shape;277;g24cf79bab86_0_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78" name="Google Shape;278;g24cf79bab86_0_2"/>
          <p:cNvSpPr txBox="1">
            <a:spLocks noGrp="1"/>
          </p:cNvSpPr>
          <p:nvPr>
            <p:ph type="body" idx="1"/>
          </p:nvPr>
        </p:nvSpPr>
        <p:spPr>
          <a:xfrm>
            <a:off x="838200" y="1894125"/>
            <a:ext cx="7393200" cy="43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5200C"/>
              </a:buClr>
              <a:buSzPts val="2300"/>
              <a:buChar char="●"/>
            </a:pPr>
            <a:r>
              <a:rPr lang="en-US" sz="2300">
                <a:solidFill>
                  <a:srgbClr val="85200C"/>
                </a:solidFill>
              </a:rPr>
              <a:t>A maze-like problem</a:t>
            </a:r>
            <a:endParaRPr sz="2300">
              <a:solidFill>
                <a:srgbClr val="85200C"/>
              </a:solidFill>
            </a:endParaRPr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100"/>
              <a:buChar char="○"/>
            </a:pPr>
            <a:r>
              <a:rPr lang="en-US" sz="2100">
                <a:solidFill>
                  <a:srgbClr val="38761D"/>
                </a:solidFill>
              </a:rPr>
              <a:t>The agent lives in a grid</a:t>
            </a:r>
            <a:endParaRPr sz="2100">
              <a:solidFill>
                <a:srgbClr val="38761D"/>
              </a:solidFill>
            </a:endParaRPr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100"/>
              <a:buChar char="○"/>
            </a:pPr>
            <a:r>
              <a:rPr lang="en-US" sz="2100">
                <a:solidFill>
                  <a:srgbClr val="38761D"/>
                </a:solidFill>
              </a:rPr>
              <a:t>Walls block the agent’s path</a:t>
            </a:r>
            <a:endParaRPr sz="2100">
              <a:solidFill>
                <a:srgbClr val="38761D"/>
              </a:solidFill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>
                <a:solidFill>
                  <a:srgbClr val="85200C"/>
                </a:solidFill>
              </a:rPr>
              <a:t>Noisy movement</a:t>
            </a:r>
            <a:r>
              <a:rPr lang="en-US" sz="2300"/>
              <a:t>: actions do not always go as planned</a:t>
            </a:r>
            <a:endParaRPr sz="2300"/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100"/>
              <a:buChar char="○"/>
            </a:pPr>
            <a:r>
              <a:rPr lang="en-US" sz="2100">
                <a:solidFill>
                  <a:srgbClr val="38761D"/>
                </a:solidFill>
              </a:rPr>
              <a:t>80% of the time, the action North takes the agent North  (if there is no wall there)</a:t>
            </a:r>
            <a:endParaRPr sz="2100">
              <a:solidFill>
                <a:srgbClr val="38761D"/>
              </a:solidFill>
            </a:endParaRPr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100"/>
              <a:buChar char="○"/>
            </a:pPr>
            <a:r>
              <a:rPr lang="en-US" sz="2100">
                <a:solidFill>
                  <a:srgbClr val="38761D"/>
                </a:solidFill>
              </a:rPr>
              <a:t>10% of the time, North takes the agent West; 10% East</a:t>
            </a:r>
            <a:endParaRPr sz="2100">
              <a:solidFill>
                <a:srgbClr val="38761D"/>
              </a:solidFill>
            </a:endParaRPr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100"/>
              <a:buChar char="○"/>
            </a:pPr>
            <a:r>
              <a:rPr lang="en-US" sz="2100">
                <a:solidFill>
                  <a:srgbClr val="38761D"/>
                </a:solidFill>
              </a:rPr>
              <a:t>If there is a wall in the direction the agent would have been taken, the agent stays put</a:t>
            </a:r>
            <a:endParaRPr sz="2100">
              <a:solidFill>
                <a:srgbClr val="38761D"/>
              </a:solidFill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2300"/>
              <a:buChar char="●"/>
            </a:pPr>
            <a:r>
              <a:rPr lang="en-US" sz="2300">
                <a:solidFill>
                  <a:srgbClr val="85200C"/>
                </a:solidFill>
              </a:rPr>
              <a:t>The agent receives rewards each time step</a:t>
            </a:r>
            <a:endParaRPr sz="2300">
              <a:solidFill>
                <a:srgbClr val="85200C"/>
              </a:solidFill>
            </a:endParaRPr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100"/>
              <a:buChar char="○"/>
            </a:pPr>
            <a:r>
              <a:rPr lang="en-US" sz="2100">
                <a:solidFill>
                  <a:srgbClr val="38761D"/>
                </a:solidFill>
              </a:rPr>
              <a:t>-0.1 per step (battery loss)</a:t>
            </a:r>
            <a:endParaRPr sz="2100">
              <a:solidFill>
                <a:srgbClr val="38761D"/>
              </a:solidFill>
            </a:endParaRPr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100"/>
              <a:buChar char="○"/>
            </a:pPr>
            <a:r>
              <a:rPr lang="en-US" sz="2100">
                <a:solidFill>
                  <a:srgbClr val="38761D"/>
                </a:solidFill>
              </a:rPr>
              <a:t>+1 if arriving at (4,3) ; -1 for arriving at (4,2) ;1 for arriving at (2,2)</a:t>
            </a:r>
            <a:endParaRPr sz="2100">
              <a:solidFill>
                <a:srgbClr val="38761D"/>
              </a:solidFill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>
                <a:solidFill>
                  <a:srgbClr val="85200C"/>
                </a:solidFill>
              </a:rPr>
              <a:t>Goal:</a:t>
            </a:r>
            <a:r>
              <a:rPr lang="en-US" sz="2300"/>
              <a:t> </a:t>
            </a:r>
            <a:r>
              <a:rPr lang="en-US" sz="2300">
                <a:solidFill>
                  <a:srgbClr val="1C4587"/>
                </a:solidFill>
              </a:rPr>
              <a:t>maximize accumulated rewards</a:t>
            </a:r>
            <a:endParaRPr sz="2300">
              <a:solidFill>
                <a:srgbClr val="1C4587"/>
              </a:solidFill>
            </a:endParaRPr>
          </a:p>
        </p:txBody>
      </p:sp>
      <p:pic>
        <p:nvPicPr>
          <p:cNvPr id="279" name="Google Shape;279;g24cf79bab86_0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9500" y="2343000"/>
            <a:ext cx="3767700" cy="282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54c24bee92_0_13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Discounting</a:t>
            </a:r>
            <a:endParaRPr/>
          </a:p>
        </p:txBody>
      </p:sp>
      <p:sp>
        <p:nvSpPr>
          <p:cNvPr id="635" name="Google Shape;635;g254c24bee92_0_1338"/>
          <p:cNvSpPr txBox="1">
            <a:spLocks noGrp="1"/>
          </p:cNvSpPr>
          <p:nvPr>
            <p:ph type="body" idx="1"/>
          </p:nvPr>
        </p:nvSpPr>
        <p:spPr>
          <a:xfrm>
            <a:off x="318643" y="1661160"/>
            <a:ext cx="11252100" cy="4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It’s reasonable to maximize the sum of rewards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It’s also reasonable to prefer rewards now to rewards later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Discount factor: values of rewards decay exponentially</a:t>
            </a:r>
            <a:endParaRPr/>
          </a:p>
        </p:txBody>
      </p:sp>
      <p:pic>
        <p:nvPicPr>
          <p:cNvPr id="636" name="Google Shape;636;g254c24bee92_0_1338" descr="C:\Users\Dan\Dropbox\Office\CS 188\Ketrina Art\MDPs\Discounting.png"/>
          <p:cNvPicPr preferRelativeResize="0"/>
          <p:nvPr/>
        </p:nvPicPr>
        <p:blipFill rotWithShape="1">
          <a:blip r:embed="rId3">
            <a:alphaModFix/>
          </a:blip>
          <a:srcRect l="73764" t="76541" r="1564"/>
          <a:stretch/>
        </p:blipFill>
        <p:spPr>
          <a:xfrm>
            <a:off x="8003286" y="3585210"/>
            <a:ext cx="2283714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g254c24bee92_0_13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7800" y="3130753"/>
            <a:ext cx="2283714" cy="197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254c24bee92_0_1338" descr="C:\Users\Dan\Dropbox\Office\CS 188\Ketrina Art\MDPs\Discounting.png"/>
          <p:cNvPicPr preferRelativeResize="0"/>
          <p:nvPr/>
        </p:nvPicPr>
        <p:blipFill rotWithShape="1">
          <a:blip r:embed="rId3">
            <a:alphaModFix/>
          </a:blip>
          <a:srcRect l="73764" t="38272" r="1564" b="35801"/>
          <a:stretch/>
        </p:blipFill>
        <p:spPr>
          <a:xfrm>
            <a:off x="4802886" y="3356610"/>
            <a:ext cx="2283714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254c24bee92_0_1338"/>
          <p:cNvSpPr txBox="1"/>
          <p:nvPr/>
        </p:nvSpPr>
        <p:spPr>
          <a:xfrm>
            <a:off x="1447800" y="5718810"/>
            <a:ext cx="205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Worth 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g254c24bee92_0_1338"/>
          <p:cNvSpPr txBox="1"/>
          <p:nvPr/>
        </p:nvSpPr>
        <p:spPr>
          <a:xfrm>
            <a:off x="4648200" y="5718810"/>
            <a:ext cx="243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Worth Next Step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g254c24bee92_0_1338"/>
          <p:cNvSpPr txBox="1"/>
          <p:nvPr/>
        </p:nvSpPr>
        <p:spPr>
          <a:xfrm>
            <a:off x="7772400" y="5718810"/>
            <a:ext cx="304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Worth In Two Steps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Google Shape;642;g254c24bee92_0_1338" descr="txp_fi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62200" y="5061286"/>
            <a:ext cx="211138" cy="351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g254c24bee92_0_1338" descr="txp_fi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91200" y="5162326"/>
            <a:ext cx="280688" cy="32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g254c24bee92_0_1338" descr="txp_fi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15165" y="4956810"/>
            <a:ext cx="514651" cy="560927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g254c24bee92_0_13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pic>
        <p:nvPicPr>
          <p:cNvPr id="646" name="Google Shape;646;g254c24bee92_0_1338" descr="Birla Institute of Technology and Science, Pilani | Logopedia | Fandom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54c24bee92_0_13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Discounting</a:t>
            </a:r>
            <a:endParaRPr/>
          </a:p>
        </p:txBody>
      </p:sp>
      <p:sp>
        <p:nvSpPr>
          <p:cNvPr id="653" name="Google Shape;653;g254c24bee92_0_1353"/>
          <p:cNvSpPr txBox="1">
            <a:spLocks noGrp="1"/>
          </p:cNvSpPr>
          <p:nvPr>
            <p:ph type="body" idx="1"/>
          </p:nvPr>
        </p:nvSpPr>
        <p:spPr>
          <a:xfrm>
            <a:off x="533399" y="1524000"/>
            <a:ext cx="5254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 to discount?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Each time we descend a level, we multiply in the discount once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Why discount?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Sooner rewards probably do have higher utility than later rewards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Also helps our algorithms converge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Example: discount of 0.5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G(r=[1,2,3]) = 1*1 + 0.5*2 + 0.25*3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G([1,2,3]) &lt; G([3,2,1])</a:t>
            </a:r>
            <a:endParaRPr/>
          </a:p>
        </p:txBody>
      </p:sp>
      <p:grpSp>
        <p:nvGrpSpPr>
          <p:cNvPr id="654" name="Google Shape;654;g254c24bee92_0_1353"/>
          <p:cNvGrpSpPr/>
          <p:nvPr/>
        </p:nvGrpSpPr>
        <p:grpSpPr>
          <a:xfrm>
            <a:off x="8888289" y="1371668"/>
            <a:ext cx="2380193" cy="5144727"/>
            <a:chOff x="4008" y="960"/>
            <a:chExt cx="1499" cy="3241"/>
          </a:xfrm>
        </p:grpSpPr>
        <p:grpSp>
          <p:nvGrpSpPr>
            <p:cNvPr id="655" name="Google Shape;655;g254c24bee92_0_1353"/>
            <p:cNvGrpSpPr/>
            <p:nvPr/>
          </p:nvGrpSpPr>
          <p:grpSpPr>
            <a:xfrm>
              <a:off x="4008" y="960"/>
              <a:ext cx="1368" cy="1372"/>
              <a:chOff x="2317" y="1401"/>
              <a:chExt cx="1475" cy="1479"/>
            </a:xfrm>
          </p:grpSpPr>
          <p:sp>
            <p:nvSpPr>
              <p:cNvPr id="656" name="Google Shape;656;g254c24bee92_0_1353"/>
              <p:cNvSpPr/>
              <p:nvPr/>
            </p:nvSpPr>
            <p:spPr>
              <a:xfrm>
                <a:off x="3070" y="1488"/>
                <a:ext cx="300" cy="0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57" name="Google Shape;657;g254c24bee92_0_1353"/>
              <p:cNvGrpSpPr/>
              <p:nvPr/>
            </p:nvGrpSpPr>
            <p:grpSpPr>
              <a:xfrm>
                <a:off x="2503" y="1617"/>
                <a:ext cx="1289" cy="322"/>
                <a:chOff x="1536" y="1680"/>
                <a:chExt cx="2400" cy="300"/>
              </a:xfrm>
            </p:grpSpPr>
            <p:cxnSp>
              <p:nvCxnSpPr>
                <p:cNvPr id="658" name="Google Shape;658;g254c24bee92_0_1353"/>
                <p:cNvCxnSpPr/>
                <p:nvPr/>
              </p:nvCxnSpPr>
              <p:spPr>
                <a:xfrm flipH="1">
                  <a:off x="1536" y="1680"/>
                  <a:ext cx="1200" cy="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59" name="Google Shape;659;g254c24bee92_0_1353"/>
                <p:cNvCxnSpPr/>
                <p:nvPr/>
              </p:nvCxnSpPr>
              <p:spPr>
                <a:xfrm>
                  <a:off x="2736" y="1680"/>
                  <a:ext cx="1200" cy="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60" name="Google Shape;660;g254c24bee92_0_1353"/>
                <p:cNvCxnSpPr/>
                <p:nvPr/>
              </p:nvCxnSpPr>
              <p:spPr>
                <a:xfrm flipH="1">
                  <a:off x="2436" y="1680"/>
                  <a:ext cx="300" cy="3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61" name="Google Shape;661;g254c24bee92_0_1353"/>
                <p:cNvCxnSpPr/>
                <p:nvPr/>
              </p:nvCxnSpPr>
              <p:spPr>
                <a:xfrm>
                  <a:off x="2736" y="1680"/>
                  <a:ext cx="300" cy="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</p:grpSp>
          <p:sp>
            <p:nvSpPr>
              <p:cNvPr id="662" name="Google Shape;662;g254c24bee92_0_1353"/>
              <p:cNvSpPr/>
              <p:nvPr/>
            </p:nvSpPr>
            <p:spPr>
              <a:xfrm>
                <a:off x="2864" y="1978"/>
                <a:ext cx="0" cy="0"/>
              </a:xfrm>
              <a:prstGeom prst="ellipse">
                <a:avLst/>
              </a:prstGeom>
              <a:solidFill>
                <a:srgbClr val="008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63" name="Google Shape;663;g254c24bee92_0_1353"/>
              <p:cNvGrpSpPr/>
              <p:nvPr/>
            </p:nvGrpSpPr>
            <p:grpSpPr>
              <a:xfrm>
                <a:off x="2317" y="2107"/>
                <a:ext cx="1201" cy="371"/>
                <a:chOff x="1412" y="2400"/>
                <a:chExt cx="1800" cy="600"/>
              </a:xfrm>
            </p:grpSpPr>
            <p:cxnSp>
              <p:nvCxnSpPr>
                <p:cNvPr id="664" name="Google Shape;664;g254c24bee92_0_1353"/>
                <p:cNvCxnSpPr/>
                <p:nvPr/>
              </p:nvCxnSpPr>
              <p:spPr>
                <a:xfrm flipH="1">
                  <a:off x="1412" y="2400"/>
                  <a:ext cx="9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65" name="Google Shape;665;g254c24bee92_0_1353"/>
                <p:cNvCxnSpPr/>
                <p:nvPr/>
              </p:nvCxnSpPr>
              <p:spPr>
                <a:xfrm>
                  <a:off x="2312" y="2400"/>
                  <a:ext cx="9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66" name="Google Shape;666;g254c24bee92_0_1353"/>
                <p:cNvCxnSpPr/>
                <p:nvPr/>
              </p:nvCxnSpPr>
              <p:spPr>
                <a:xfrm flipH="1">
                  <a:off x="2012" y="2400"/>
                  <a:ext cx="3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67" name="Google Shape;667;g254c24bee92_0_1353"/>
                <p:cNvCxnSpPr/>
                <p:nvPr/>
              </p:nvCxnSpPr>
              <p:spPr>
                <a:xfrm>
                  <a:off x="2312" y="2400"/>
                  <a:ext cx="300" cy="6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C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</p:grpSp>
          <p:sp>
            <p:nvSpPr>
              <p:cNvPr id="668" name="Google Shape;668;g254c24bee92_0_1353"/>
              <p:cNvSpPr txBox="1"/>
              <p:nvPr/>
            </p:nvSpPr>
            <p:spPr>
              <a:xfrm>
                <a:off x="3024" y="1680"/>
                <a:ext cx="0" cy="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g254c24bee92_0_1353"/>
              <p:cNvSpPr txBox="1"/>
              <p:nvPr/>
            </p:nvSpPr>
            <p:spPr>
              <a:xfrm>
                <a:off x="3216" y="1401"/>
                <a:ext cx="0" cy="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g254c24bee92_0_1353"/>
              <p:cNvSpPr txBox="1"/>
              <p:nvPr/>
            </p:nvSpPr>
            <p:spPr>
              <a:xfrm>
                <a:off x="2976" y="1920"/>
                <a:ext cx="6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333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g254c24bee92_0_1353"/>
              <p:cNvSpPr txBox="1"/>
              <p:nvPr/>
            </p:nvSpPr>
            <p:spPr>
              <a:xfrm>
                <a:off x="2616" y="2261"/>
                <a:ext cx="6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g254c24bee92_0_1353"/>
              <p:cNvSpPr/>
              <p:nvPr/>
            </p:nvSpPr>
            <p:spPr>
              <a:xfrm>
                <a:off x="3019" y="2499"/>
                <a:ext cx="300" cy="0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g254c24bee92_0_1353"/>
              <p:cNvSpPr txBox="1"/>
              <p:nvPr/>
            </p:nvSpPr>
            <p:spPr>
              <a:xfrm>
                <a:off x="3173" y="2448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4" name="Google Shape;674;g254c24bee92_0_1353"/>
            <p:cNvGrpSpPr/>
            <p:nvPr/>
          </p:nvGrpSpPr>
          <p:grpSpPr>
            <a:xfrm flipH="1">
              <a:off x="4128" y="1895"/>
              <a:ext cx="1379" cy="1371"/>
              <a:chOff x="2317" y="1401"/>
              <a:chExt cx="1475" cy="1479"/>
            </a:xfrm>
          </p:grpSpPr>
          <p:sp>
            <p:nvSpPr>
              <p:cNvPr id="675" name="Google Shape;675;g254c24bee92_0_1353"/>
              <p:cNvSpPr/>
              <p:nvPr/>
            </p:nvSpPr>
            <p:spPr>
              <a:xfrm>
                <a:off x="3070" y="1488"/>
                <a:ext cx="300" cy="0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76" name="Google Shape;676;g254c24bee92_0_1353"/>
              <p:cNvGrpSpPr/>
              <p:nvPr/>
            </p:nvGrpSpPr>
            <p:grpSpPr>
              <a:xfrm>
                <a:off x="2503" y="1617"/>
                <a:ext cx="1289" cy="322"/>
                <a:chOff x="1536" y="1680"/>
                <a:chExt cx="2400" cy="300"/>
              </a:xfrm>
            </p:grpSpPr>
            <p:cxnSp>
              <p:nvCxnSpPr>
                <p:cNvPr id="677" name="Google Shape;677;g254c24bee92_0_1353"/>
                <p:cNvCxnSpPr/>
                <p:nvPr/>
              </p:nvCxnSpPr>
              <p:spPr>
                <a:xfrm flipH="1">
                  <a:off x="1536" y="1680"/>
                  <a:ext cx="1200" cy="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78" name="Google Shape;678;g254c24bee92_0_1353"/>
                <p:cNvCxnSpPr/>
                <p:nvPr/>
              </p:nvCxnSpPr>
              <p:spPr>
                <a:xfrm>
                  <a:off x="2736" y="1680"/>
                  <a:ext cx="1200" cy="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79" name="Google Shape;679;g254c24bee92_0_1353"/>
                <p:cNvCxnSpPr/>
                <p:nvPr/>
              </p:nvCxnSpPr>
              <p:spPr>
                <a:xfrm flipH="1">
                  <a:off x="2436" y="1680"/>
                  <a:ext cx="300" cy="3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80" name="Google Shape;680;g254c24bee92_0_1353"/>
                <p:cNvCxnSpPr/>
                <p:nvPr/>
              </p:nvCxnSpPr>
              <p:spPr>
                <a:xfrm>
                  <a:off x="2736" y="1680"/>
                  <a:ext cx="300" cy="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</p:grpSp>
          <p:sp>
            <p:nvSpPr>
              <p:cNvPr id="681" name="Google Shape;681;g254c24bee92_0_1353"/>
              <p:cNvSpPr/>
              <p:nvPr/>
            </p:nvSpPr>
            <p:spPr>
              <a:xfrm>
                <a:off x="2864" y="1978"/>
                <a:ext cx="0" cy="0"/>
              </a:xfrm>
              <a:prstGeom prst="ellipse">
                <a:avLst/>
              </a:prstGeom>
              <a:solidFill>
                <a:srgbClr val="008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82" name="Google Shape;682;g254c24bee92_0_1353"/>
              <p:cNvGrpSpPr/>
              <p:nvPr/>
            </p:nvGrpSpPr>
            <p:grpSpPr>
              <a:xfrm>
                <a:off x="2317" y="2107"/>
                <a:ext cx="1201" cy="371"/>
                <a:chOff x="1412" y="2400"/>
                <a:chExt cx="1800" cy="600"/>
              </a:xfrm>
            </p:grpSpPr>
            <p:cxnSp>
              <p:nvCxnSpPr>
                <p:cNvPr id="683" name="Google Shape;683;g254c24bee92_0_1353"/>
                <p:cNvCxnSpPr/>
                <p:nvPr/>
              </p:nvCxnSpPr>
              <p:spPr>
                <a:xfrm flipH="1">
                  <a:off x="1412" y="2400"/>
                  <a:ext cx="9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84" name="Google Shape;684;g254c24bee92_0_1353"/>
                <p:cNvCxnSpPr/>
                <p:nvPr/>
              </p:nvCxnSpPr>
              <p:spPr>
                <a:xfrm>
                  <a:off x="2312" y="2400"/>
                  <a:ext cx="9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85" name="Google Shape;685;g254c24bee92_0_1353"/>
                <p:cNvCxnSpPr/>
                <p:nvPr/>
              </p:nvCxnSpPr>
              <p:spPr>
                <a:xfrm flipH="1">
                  <a:off x="2012" y="2400"/>
                  <a:ext cx="3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86" name="Google Shape;686;g254c24bee92_0_1353"/>
                <p:cNvCxnSpPr/>
                <p:nvPr/>
              </p:nvCxnSpPr>
              <p:spPr>
                <a:xfrm>
                  <a:off x="2312" y="2400"/>
                  <a:ext cx="300" cy="6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C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</p:grpSp>
          <p:sp>
            <p:nvSpPr>
              <p:cNvPr id="687" name="Google Shape;687;g254c24bee92_0_1353"/>
              <p:cNvSpPr txBox="1"/>
              <p:nvPr/>
            </p:nvSpPr>
            <p:spPr>
              <a:xfrm>
                <a:off x="3024" y="1680"/>
                <a:ext cx="0" cy="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g254c24bee92_0_1353"/>
              <p:cNvSpPr txBox="1"/>
              <p:nvPr/>
            </p:nvSpPr>
            <p:spPr>
              <a:xfrm>
                <a:off x="3216" y="1401"/>
                <a:ext cx="0" cy="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g254c24bee92_0_1353"/>
              <p:cNvSpPr txBox="1"/>
              <p:nvPr/>
            </p:nvSpPr>
            <p:spPr>
              <a:xfrm>
                <a:off x="2976" y="1920"/>
                <a:ext cx="6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333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g254c24bee92_0_1353"/>
              <p:cNvSpPr txBox="1"/>
              <p:nvPr/>
            </p:nvSpPr>
            <p:spPr>
              <a:xfrm>
                <a:off x="2616" y="2261"/>
                <a:ext cx="6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g254c24bee92_0_1353"/>
              <p:cNvSpPr/>
              <p:nvPr/>
            </p:nvSpPr>
            <p:spPr>
              <a:xfrm>
                <a:off x="3019" y="2499"/>
                <a:ext cx="300" cy="0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g254c24bee92_0_1353"/>
              <p:cNvSpPr txBox="1"/>
              <p:nvPr/>
            </p:nvSpPr>
            <p:spPr>
              <a:xfrm>
                <a:off x="3173" y="2448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3" name="Google Shape;693;g254c24bee92_0_1353"/>
            <p:cNvGrpSpPr/>
            <p:nvPr/>
          </p:nvGrpSpPr>
          <p:grpSpPr>
            <a:xfrm>
              <a:off x="4008" y="2829"/>
              <a:ext cx="1368" cy="1372"/>
              <a:chOff x="2317" y="1401"/>
              <a:chExt cx="1475" cy="1479"/>
            </a:xfrm>
          </p:grpSpPr>
          <p:sp>
            <p:nvSpPr>
              <p:cNvPr id="694" name="Google Shape;694;g254c24bee92_0_1353"/>
              <p:cNvSpPr/>
              <p:nvPr/>
            </p:nvSpPr>
            <p:spPr>
              <a:xfrm>
                <a:off x="3070" y="1488"/>
                <a:ext cx="300" cy="0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95" name="Google Shape;695;g254c24bee92_0_1353"/>
              <p:cNvGrpSpPr/>
              <p:nvPr/>
            </p:nvGrpSpPr>
            <p:grpSpPr>
              <a:xfrm>
                <a:off x="2503" y="1617"/>
                <a:ext cx="1289" cy="322"/>
                <a:chOff x="1536" y="1680"/>
                <a:chExt cx="2400" cy="300"/>
              </a:xfrm>
            </p:grpSpPr>
            <p:cxnSp>
              <p:nvCxnSpPr>
                <p:cNvPr id="696" name="Google Shape;696;g254c24bee92_0_1353"/>
                <p:cNvCxnSpPr/>
                <p:nvPr/>
              </p:nvCxnSpPr>
              <p:spPr>
                <a:xfrm flipH="1">
                  <a:off x="1536" y="1680"/>
                  <a:ext cx="1200" cy="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97" name="Google Shape;697;g254c24bee92_0_1353"/>
                <p:cNvCxnSpPr/>
                <p:nvPr/>
              </p:nvCxnSpPr>
              <p:spPr>
                <a:xfrm>
                  <a:off x="2736" y="1680"/>
                  <a:ext cx="1200" cy="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98" name="Google Shape;698;g254c24bee92_0_1353"/>
                <p:cNvCxnSpPr/>
                <p:nvPr/>
              </p:nvCxnSpPr>
              <p:spPr>
                <a:xfrm flipH="1">
                  <a:off x="2436" y="1680"/>
                  <a:ext cx="300" cy="3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99" name="Google Shape;699;g254c24bee92_0_1353"/>
                <p:cNvCxnSpPr/>
                <p:nvPr/>
              </p:nvCxnSpPr>
              <p:spPr>
                <a:xfrm>
                  <a:off x="2736" y="1680"/>
                  <a:ext cx="300" cy="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</p:grpSp>
          <p:sp>
            <p:nvSpPr>
              <p:cNvPr id="700" name="Google Shape;700;g254c24bee92_0_1353"/>
              <p:cNvSpPr/>
              <p:nvPr/>
            </p:nvSpPr>
            <p:spPr>
              <a:xfrm>
                <a:off x="2864" y="1978"/>
                <a:ext cx="0" cy="0"/>
              </a:xfrm>
              <a:prstGeom prst="ellipse">
                <a:avLst/>
              </a:prstGeom>
              <a:solidFill>
                <a:srgbClr val="008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01" name="Google Shape;701;g254c24bee92_0_1353"/>
              <p:cNvGrpSpPr/>
              <p:nvPr/>
            </p:nvGrpSpPr>
            <p:grpSpPr>
              <a:xfrm>
                <a:off x="2317" y="2107"/>
                <a:ext cx="1201" cy="371"/>
                <a:chOff x="1412" y="2400"/>
                <a:chExt cx="1800" cy="600"/>
              </a:xfrm>
            </p:grpSpPr>
            <p:cxnSp>
              <p:nvCxnSpPr>
                <p:cNvPr id="702" name="Google Shape;702;g254c24bee92_0_1353"/>
                <p:cNvCxnSpPr/>
                <p:nvPr/>
              </p:nvCxnSpPr>
              <p:spPr>
                <a:xfrm flipH="1">
                  <a:off x="1412" y="2400"/>
                  <a:ext cx="9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03" name="Google Shape;703;g254c24bee92_0_1353"/>
                <p:cNvCxnSpPr/>
                <p:nvPr/>
              </p:nvCxnSpPr>
              <p:spPr>
                <a:xfrm>
                  <a:off x="2312" y="2400"/>
                  <a:ext cx="9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04" name="Google Shape;704;g254c24bee92_0_1353"/>
                <p:cNvCxnSpPr/>
                <p:nvPr/>
              </p:nvCxnSpPr>
              <p:spPr>
                <a:xfrm flipH="1">
                  <a:off x="2012" y="2400"/>
                  <a:ext cx="3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05" name="Google Shape;705;g254c24bee92_0_1353"/>
                <p:cNvCxnSpPr/>
                <p:nvPr/>
              </p:nvCxnSpPr>
              <p:spPr>
                <a:xfrm>
                  <a:off x="2312" y="2400"/>
                  <a:ext cx="300" cy="6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C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</p:grpSp>
          <p:sp>
            <p:nvSpPr>
              <p:cNvPr id="706" name="Google Shape;706;g254c24bee92_0_1353"/>
              <p:cNvSpPr txBox="1"/>
              <p:nvPr/>
            </p:nvSpPr>
            <p:spPr>
              <a:xfrm>
                <a:off x="3024" y="1680"/>
                <a:ext cx="0" cy="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g254c24bee92_0_1353"/>
              <p:cNvSpPr txBox="1"/>
              <p:nvPr/>
            </p:nvSpPr>
            <p:spPr>
              <a:xfrm>
                <a:off x="3216" y="1401"/>
                <a:ext cx="0" cy="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g254c24bee92_0_1353"/>
              <p:cNvSpPr txBox="1"/>
              <p:nvPr/>
            </p:nvSpPr>
            <p:spPr>
              <a:xfrm>
                <a:off x="2976" y="1920"/>
                <a:ext cx="6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333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g254c24bee92_0_1353"/>
              <p:cNvSpPr txBox="1"/>
              <p:nvPr/>
            </p:nvSpPr>
            <p:spPr>
              <a:xfrm>
                <a:off x="2616" y="2261"/>
                <a:ext cx="6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g254c24bee92_0_1353"/>
              <p:cNvSpPr/>
              <p:nvPr/>
            </p:nvSpPr>
            <p:spPr>
              <a:xfrm>
                <a:off x="3019" y="2499"/>
                <a:ext cx="300" cy="0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g254c24bee92_0_1353"/>
              <p:cNvSpPr txBox="1"/>
              <p:nvPr/>
            </p:nvSpPr>
            <p:spPr>
              <a:xfrm>
                <a:off x="3173" y="2448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12" name="Google Shape;712;g254c24bee92_0_1353"/>
          <p:cNvSpPr/>
          <p:nvPr/>
        </p:nvSpPr>
        <p:spPr>
          <a:xfrm>
            <a:off x="8478456" y="3505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g254c24bee92_0_1353"/>
          <p:cNvSpPr/>
          <p:nvPr/>
        </p:nvSpPr>
        <p:spPr>
          <a:xfrm>
            <a:off x="8478456" y="1981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g254c24bee92_0_1353"/>
          <p:cNvSpPr/>
          <p:nvPr/>
        </p:nvSpPr>
        <p:spPr>
          <a:xfrm>
            <a:off x="8478456" y="5029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5" name="Google Shape;715;g254c24bee92_0_1353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8856" y="2312690"/>
            <a:ext cx="211138" cy="351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g254c24bee92_0_1353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3755" y="3856766"/>
            <a:ext cx="280688" cy="32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g254c24bee92_0_1353" descr="txp_fi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2428" y="5225060"/>
            <a:ext cx="514651" cy="56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g254c24bee92_0_1353" descr="C:\Users\Dan\Dropbox\Office\CS 188\Ketrina Art\MDPs\Discounting.png"/>
          <p:cNvPicPr preferRelativeResize="0"/>
          <p:nvPr/>
        </p:nvPicPr>
        <p:blipFill rotWithShape="1">
          <a:blip r:embed="rId6">
            <a:alphaModFix/>
          </a:blip>
          <a:srcRect l="73764" t="76541" r="1564"/>
          <a:stretch/>
        </p:blipFill>
        <p:spPr>
          <a:xfrm>
            <a:off x="6192456" y="5181600"/>
            <a:ext cx="1562541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g254c24bee92_0_13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68656" y="1676400"/>
            <a:ext cx="1761584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g254c24bee92_0_1353" descr="C:\Users\Dan\Dropbox\Office\CS 188\Ketrina Art\MDPs\Discounting.png"/>
          <p:cNvPicPr preferRelativeResize="0"/>
          <p:nvPr/>
        </p:nvPicPr>
        <p:blipFill rotWithShape="1">
          <a:blip r:embed="rId6">
            <a:alphaModFix/>
          </a:blip>
          <a:srcRect l="73764" t="38272" r="1564" b="35801"/>
          <a:stretch/>
        </p:blipFill>
        <p:spPr>
          <a:xfrm>
            <a:off x="6268656" y="3429000"/>
            <a:ext cx="1566129" cy="1097388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g254c24bee92_0_13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pic>
        <p:nvPicPr>
          <p:cNvPr id="722" name="Google Shape;722;g254c24bee92_0_1353" descr="Birla Institute of Technology and Science, Pilani | Logopedia | Fandom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54c24bee92_0_14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Quiz: Discounting</a:t>
            </a:r>
            <a:endParaRPr/>
          </a:p>
        </p:txBody>
      </p:sp>
      <p:sp>
        <p:nvSpPr>
          <p:cNvPr id="728" name="Google Shape;728;g254c24bee92_0_1427"/>
          <p:cNvSpPr txBox="1">
            <a:spLocks noGrp="1"/>
          </p:cNvSpPr>
          <p:nvPr>
            <p:ph type="body" idx="1"/>
          </p:nvPr>
        </p:nvSpPr>
        <p:spPr>
          <a:xfrm>
            <a:off x="406400" y="1808481"/>
            <a:ext cx="11480700" cy="4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Given grid world: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Actions: East, West, and Exit (‘Exit’ only available in terminal states: a, e)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Rewards are given only after an exit action</a:t>
            </a:r>
            <a:endParaRPr sz="240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Transitions: deterministic</a:t>
            </a:r>
            <a:endParaRPr sz="28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Quiz 1: For γ = 1, what is the optimal policy?</a:t>
            </a: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Quiz 2: For γ = 0.1, what is the optimal policy?</a:t>
            </a: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Quiz 3: For which γ</a:t>
            </a:r>
            <a:r>
              <a:rPr lang="en-US" sz="2800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lang="en-US" sz="2800"/>
              <a:t>are West and East equally good when in state d?</a:t>
            </a:r>
            <a:endParaRPr/>
          </a:p>
        </p:txBody>
      </p:sp>
      <p:grpSp>
        <p:nvGrpSpPr>
          <p:cNvPr id="729" name="Google Shape;729;g254c24bee92_0_1427"/>
          <p:cNvGrpSpPr/>
          <p:nvPr/>
        </p:nvGrpSpPr>
        <p:grpSpPr>
          <a:xfrm>
            <a:off x="3437614" y="1549400"/>
            <a:ext cx="3594100" cy="1168400"/>
            <a:chOff x="3352800" y="3505200"/>
            <a:chExt cx="3594100" cy="1168400"/>
          </a:xfrm>
        </p:grpSpPr>
        <p:pic>
          <p:nvPicPr>
            <p:cNvPr id="730" name="Google Shape;730;g254c24bee92_0_1427" descr="discounting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52800" y="3505200"/>
              <a:ext cx="3594100" cy="116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1" name="Google Shape;731;g254c24bee92_0_1427"/>
            <p:cNvSpPr/>
            <p:nvPr/>
          </p:nvSpPr>
          <p:spPr>
            <a:xfrm>
              <a:off x="5486400" y="3733800"/>
              <a:ext cx="5334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2" name="Google Shape;732;g254c24bee92_0_1427"/>
          <p:cNvSpPr/>
          <p:nvPr/>
        </p:nvSpPr>
        <p:spPr>
          <a:xfrm>
            <a:off x="9372600" y="1676400"/>
            <a:ext cx="5334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3" name="Google Shape;733;g254c24bee92_0_1427"/>
          <p:cNvGrpSpPr/>
          <p:nvPr/>
        </p:nvGrpSpPr>
        <p:grpSpPr>
          <a:xfrm>
            <a:off x="8169966" y="3778711"/>
            <a:ext cx="3289300" cy="685800"/>
            <a:chOff x="7870815" y="3645405"/>
            <a:chExt cx="3289300" cy="685800"/>
          </a:xfrm>
        </p:grpSpPr>
        <p:pic>
          <p:nvPicPr>
            <p:cNvPr id="734" name="Google Shape;734;g254c24bee92_0_1427" descr="discounting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5" name="Google Shape;735;g254c24bee92_0_1427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6" name="Google Shape;736;g254c24bee92_0_1427"/>
          <p:cNvGrpSpPr/>
          <p:nvPr/>
        </p:nvGrpSpPr>
        <p:grpSpPr>
          <a:xfrm>
            <a:off x="8169966" y="4634494"/>
            <a:ext cx="3289300" cy="685800"/>
            <a:chOff x="7870815" y="3645405"/>
            <a:chExt cx="3289300" cy="685800"/>
          </a:xfrm>
        </p:grpSpPr>
        <p:pic>
          <p:nvPicPr>
            <p:cNvPr id="737" name="Google Shape;737;g254c24bee92_0_1427" descr="discounting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8" name="Google Shape;738;g254c24bee92_0_1427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39" name="Google Shape;739;g254c24bee92_0_14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40488" y="448223"/>
            <a:ext cx="2749912" cy="2294431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g254c24bee92_0_14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pic>
        <p:nvPicPr>
          <p:cNvPr id="741" name="Google Shape;741;g254c24bee92_0_1427" descr="Birla Institute of Technology and Science, Pilani | Logopedia | Fando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54c24bee92_0_14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Race car example</a:t>
            </a:r>
            <a:endParaRPr/>
          </a:p>
        </p:txBody>
      </p:sp>
      <p:sp>
        <p:nvSpPr>
          <p:cNvPr id="747" name="Google Shape;747;g254c24bee92_0_14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85" t="-232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748" name="Google Shape;748;g254c24bee92_0_14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8010" y="4343893"/>
            <a:ext cx="6428218" cy="2343658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g254c24bee92_0_14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pic>
        <p:nvPicPr>
          <p:cNvPr id="750" name="Google Shape;750;g254c24bee92_0_1444" descr="Birla Institute of Technology and Science, Pilani | Logopedia | Fando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54c24bee92_0_14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Value iteration </a:t>
            </a:r>
            <a:endParaRPr/>
          </a:p>
        </p:txBody>
      </p:sp>
      <p:pic>
        <p:nvPicPr>
          <p:cNvPr id="756" name="Google Shape;756;g254c24bee92_0_1451" descr="A screenshot of a cell phon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940487"/>
            <a:ext cx="10515600" cy="4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254c24bee92_0_14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pic>
        <p:nvPicPr>
          <p:cNvPr id="758" name="Google Shape;758;g254c24bee92_0_1451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54c24bee92_0_14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Value Iteration</a:t>
            </a:r>
            <a:endParaRPr/>
          </a:p>
        </p:txBody>
      </p:sp>
      <p:pic>
        <p:nvPicPr>
          <p:cNvPr id="764" name="Google Shape;764;g254c24bee92_0_1457" descr="TP_tmp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89002" y="2500689"/>
            <a:ext cx="254700" cy="2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g254c24bee92_0_14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8191" y="1644596"/>
            <a:ext cx="668678" cy="439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g254c24bee92_0_14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77315" y="1600200"/>
            <a:ext cx="709457" cy="50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g254c24bee92_0_145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36907" y="1636019"/>
            <a:ext cx="730937" cy="460591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g254c24bee92_0_1457"/>
          <p:cNvSpPr/>
          <p:nvPr/>
        </p:nvSpPr>
        <p:spPr>
          <a:xfrm>
            <a:off x="1219200" y="4937098"/>
            <a:ext cx="3657600" cy="8541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g254c24bee92_0_1457"/>
          <p:cNvSpPr/>
          <p:nvPr/>
        </p:nvSpPr>
        <p:spPr>
          <a:xfrm>
            <a:off x="1219200" y="3565498"/>
            <a:ext cx="3657600" cy="8541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g254c24bee92_0_1457"/>
          <p:cNvSpPr/>
          <p:nvPr/>
        </p:nvSpPr>
        <p:spPr>
          <a:xfrm>
            <a:off x="1219200" y="2209800"/>
            <a:ext cx="3657600" cy="8382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1" name="Google Shape;771;g254c24bee92_0_1457" descr="TP_tmp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8540" y="3875895"/>
            <a:ext cx="229327" cy="255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g254c24bee92_0_1457" descr="TP_tmp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0541" y="5236490"/>
            <a:ext cx="255317" cy="255317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g254c24bee92_0_1457"/>
          <p:cNvSpPr txBox="1"/>
          <p:nvPr/>
        </p:nvSpPr>
        <p:spPr>
          <a:xfrm>
            <a:off x="1409700" y="2367290"/>
            <a:ext cx="327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0             0             0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g254c24bee92_0_1457"/>
          <p:cNvSpPr txBox="1"/>
          <p:nvPr/>
        </p:nvSpPr>
        <p:spPr>
          <a:xfrm>
            <a:off x="7233821" y="3129227"/>
            <a:ext cx="3429000" cy="369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666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5" name="Google Shape;775;g254c24bee92_0_145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75572" y="792208"/>
            <a:ext cx="6428218" cy="2343658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g254c24bee92_0_14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777" name="Google Shape;777;g254c24bee92_0_1457"/>
          <p:cNvSpPr txBox="1"/>
          <p:nvPr/>
        </p:nvSpPr>
        <p:spPr>
          <a:xfrm>
            <a:off x="1409700" y="3730939"/>
            <a:ext cx="327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2             1             0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g254c24bee92_0_1457"/>
          <p:cNvSpPr txBox="1"/>
          <p:nvPr/>
        </p:nvSpPr>
        <p:spPr>
          <a:xfrm>
            <a:off x="1409700" y="5108050"/>
            <a:ext cx="327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8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3.35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2.35        0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9" name="Google Shape;779;g254c24bee92_0_1457" descr="Birla Institute of Technology and Science, Pilani | Logopedia | Fandom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g254c24bee92_0_145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448775" y="4131200"/>
            <a:ext cx="2063006" cy="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g254c24bee92_0_145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564725" y="4098400"/>
            <a:ext cx="4519188" cy="933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2" name="Google Shape;782;g254c24bee92_0_1457"/>
          <p:cNvCxnSpPr/>
          <p:nvPr/>
        </p:nvCxnSpPr>
        <p:spPr>
          <a:xfrm rot="10800000">
            <a:off x="2239325" y="5704650"/>
            <a:ext cx="1199100" cy="61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83" name="Google Shape;783;g254c24bee92_0_1457"/>
          <p:cNvSpPr txBox="1"/>
          <p:nvPr/>
        </p:nvSpPr>
        <p:spPr>
          <a:xfrm>
            <a:off x="3442625" y="6081925"/>
            <a:ext cx="3368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Check this computation on paper. </a:t>
            </a:r>
            <a:endParaRPr sz="17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54c24bee92_0_14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Example: Grid World</a:t>
            </a:r>
            <a:endParaRPr/>
          </a:p>
        </p:txBody>
      </p:sp>
      <p:pic>
        <p:nvPicPr>
          <p:cNvPr id="790" name="Google Shape;790;g254c24bee92_0_14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5918" y="3220233"/>
            <a:ext cx="4495800" cy="3484998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g254c24bee92_0_1491"/>
          <p:cNvSpPr txBox="1"/>
          <p:nvPr/>
        </p:nvSpPr>
        <p:spPr>
          <a:xfrm>
            <a:off x="228600" y="1493838"/>
            <a:ext cx="64770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 maze-like problem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agent lives in a grid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Walls block the agent’s path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0480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Noto Sans Symbols"/>
              <a:buNone/>
            </a:pPr>
            <a:endParaRPr sz="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Noisy movement: actions do not always go as planned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80% of the time, the action North takes the agent North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10% of the time, North takes the agent West; 10% East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there is a wall in the direction the agent would have been taken, the agent stays 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0480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Noto Sans Symbols"/>
              <a:buNone/>
            </a:pPr>
            <a:endParaRPr sz="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agent receives rewards each time step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 negative reward each step (battery drain)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Big rewards come at the end (good or bad)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0480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Noto Sans Symbols"/>
              <a:buNone/>
            </a:pPr>
            <a:endParaRPr sz="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Goal: maximize sum of (discounted) rewards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2" name="Google Shape;792;g254c24bee92_0_14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8318" y="3221932"/>
            <a:ext cx="4439266" cy="319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g254c24bee92_0_14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05983" y="5745182"/>
            <a:ext cx="457200" cy="244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g254c24bee92_0_14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62984" y="5734833"/>
            <a:ext cx="509618" cy="21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g254c24bee92_0_149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72583" y="4744233"/>
            <a:ext cx="433322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g254c24bee92_0_1491" descr="C:\Users\Dan\Dropbox\Office\CS 188\Ketrina Art\MDPs\AgentTopDown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66605" y="5430033"/>
            <a:ext cx="815578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g254c24bee92_0_149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76353" y="-97895"/>
            <a:ext cx="3580503" cy="23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g254c24bee92_0_14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pic>
        <p:nvPicPr>
          <p:cNvPr id="799" name="Google Shape;799;g254c24bee92_0_1491" descr="Birla Institute of Technology and Science, Pilani | Logopedia | Fandom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54c24bee92_0_150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k=0</a:t>
            </a:r>
            <a:endParaRPr/>
          </a:p>
        </p:txBody>
      </p:sp>
      <p:pic>
        <p:nvPicPr>
          <p:cNvPr id="806" name="Google Shape;806;g254c24bee92_0_1505" descr="Screen Shot 2014-08-10 at 7.47.46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2791" y="1143000"/>
            <a:ext cx="6206418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g254c24bee92_0_1505"/>
          <p:cNvSpPr txBox="1"/>
          <p:nvPr/>
        </p:nvSpPr>
        <p:spPr>
          <a:xfrm>
            <a:off x="9743163" y="3538835"/>
            <a:ext cx="228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= 0.2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= 0.9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Living reward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g254c24bee92_0_150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pic>
        <p:nvPicPr>
          <p:cNvPr id="809" name="Google Shape;809;g254c24bee92_0_1505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g254c24bee92_0_150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2575" y="168800"/>
            <a:ext cx="2063006" cy="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g254c24bee92_0_150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8525" y="136000"/>
            <a:ext cx="4519188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54c24bee92_0_15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k=1</a:t>
            </a:r>
            <a:endParaRPr/>
          </a:p>
        </p:txBody>
      </p:sp>
      <p:sp>
        <p:nvSpPr>
          <p:cNvPr id="818" name="Google Shape;818;g254c24bee92_0_1513"/>
          <p:cNvSpPr txBox="1"/>
          <p:nvPr/>
        </p:nvSpPr>
        <p:spPr>
          <a:xfrm>
            <a:off x="9743163" y="3538835"/>
            <a:ext cx="228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= 0.2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= 0.9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Living reward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9" name="Google Shape;819;g254c24bee92_0_1513" descr="Screen Shot 2014-08-10 at 7.47.51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7545" y="1143000"/>
            <a:ext cx="617691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g254c24bee92_0_15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pic>
        <p:nvPicPr>
          <p:cNvPr id="821" name="Google Shape;821;g254c24bee92_0_1513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g254c24bee92_0_15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2575" y="168800"/>
            <a:ext cx="2063006" cy="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g254c24bee92_0_15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8525" y="136000"/>
            <a:ext cx="4519188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54c24bee92_0_15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k=2</a:t>
            </a:r>
            <a:endParaRPr/>
          </a:p>
        </p:txBody>
      </p:sp>
      <p:pic>
        <p:nvPicPr>
          <p:cNvPr id="830" name="Google Shape;830;g254c24bee92_0_1521" descr="Screen Shot 2014-08-10 at 7.47.56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2400" y="1143000"/>
            <a:ext cx="6207201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g254c24bee92_0_1521"/>
          <p:cNvSpPr txBox="1"/>
          <p:nvPr/>
        </p:nvSpPr>
        <p:spPr>
          <a:xfrm>
            <a:off x="9743163" y="3538835"/>
            <a:ext cx="228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= 0.2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= 0.9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Living reward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g254c24bee92_0_15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pic>
        <p:nvPicPr>
          <p:cNvPr id="833" name="Google Shape;833;g254c24bee92_0_1521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g254c24bee92_0_15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2575" y="168800"/>
            <a:ext cx="2063006" cy="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g254c24bee92_0_15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8525" y="136000"/>
            <a:ext cx="4519188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cf79bab86_0_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Markov Decision Processes </a:t>
            </a:r>
            <a:endParaRPr/>
          </a:p>
        </p:txBody>
      </p:sp>
      <p:sp>
        <p:nvSpPr>
          <p:cNvPr id="285" name="Google Shape;285;g24cf79bab86_0_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86" name="Google Shape;286;g24cf79bab86_0_22"/>
          <p:cNvSpPr txBox="1">
            <a:spLocks noGrp="1"/>
          </p:cNvSpPr>
          <p:nvPr>
            <p:ph type="body" idx="1"/>
          </p:nvPr>
        </p:nvSpPr>
        <p:spPr>
          <a:xfrm>
            <a:off x="838200" y="1894125"/>
            <a:ext cx="7281300" cy="4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An </a:t>
            </a:r>
            <a:r>
              <a:rPr lang="en-US" sz="2500">
                <a:solidFill>
                  <a:srgbClr val="38761D"/>
                </a:solidFill>
              </a:rPr>
              <a:t>MDP</a:t>
            </a:r>
            <a:r>
              <a:rPr lang="en-US" sz="2500"/>
              <a:t> is defined by</a:t>
            </a:r>
            <a:endParaRPr sz="2500"/>
          </a:p>
          <a:p>
            <a:pPr marL="914400" lvl="1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2500">
                <a:solidFill>
                  <a:schemeClr val="dk1"/>
                </a:solidFill>
              </a:rPr>
              <a:t>A set of </a:t>
            </a:r>
            <a:r>
              <a:rPr lang="en-US" sz="2500">
                <a:solidFill>
                  <a:srgbClr val="980000"/>
                </a:solidFill>
              </a:rPr>
              <a:t>states</a:t>
            </a:r>
            <a:r>
              <a:rPr lang="en-US" sz="2500">
                <a:solidFill>
                  <a:schemeClr val="dk1"/>
                </a:solidFill>
              </a:rPr>
              <a:t> </a:t>
            </a:r>
            <a:endParaRPr sz="2500">
              <a:solidFill>
                <a:schemeClr val="dk1"/>
              </a:solidFill>
            </a:endParaRPr>
          </a:p>
          <a:p>
            <a:pPr marL="914400" lvl="1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2500">
                <a:solidFill>
                  <a:schemeClr val="dk1"/>
                </a:solidFill>
              </a:rPr>
              <a:t>A set of </a:t>
            </a:r>
            <a:r>
              <a:rPr lang="en-US" sz="2500">
                <a:solidFill>
                  <a:srgbClr val="980000"/>
                </a:solidFill>
              </a:rPr>
              <a:t>actions</a:t>
            </a:r>
            <a:endParaRPr sz="2500">
              <a:solidFill>
                <a:srgbClr val="980000"/>
              </a:solidFill>
            </a:endParaRPr>
          </a:p>
          <a:p>
            <a:pPr marL="914400" lvl="1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500"/>
              <a:buChar char="○"/>
            </a:pPr>
            <a:r>
              <a:rPr lang="en-US" sz="2300">
                <a:solidFill>
                  <a:srgbClr val="980000"/>
                </a:solidFill>
              </a:rPr>
              <a:t>State-transition probabilities </a:t>
            </a:r>
            <a:endParaRPr sz="2300">
              <a:solidFill>
                <a:srgbClr val="980000"/>
              </a:solidFill>
            </a:endParaRPr>
          </a:p>
          <a:p>
            <a:pPr marL="1371600" lvl="2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</a:pPr>
            <a:r>
              <a:rPr lang="en-US" sz="2300">
                <a:solidFill>
                  <a:schemeClr val="dk1"/>
                </a:solidFill>
              </a:rPr>
              <a:t>Probability of arriving to  after performing  at </a:t>
            </a:r>
            <a:endParaRPr sz="2300">
              <a:solidFill>
                <a:schemeClr val="dk1"/>
              </a:solidFill>
            </a:endParaRPr>
          </a:p>
          <a:p>
            <a:pPr marL="1371600" lvl="2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</a:pPr>
            <a:r>
              <a:rPr lang="en-US" sz="2300">
                <a:solidFill>
                  <a:schemeClr val="dk1"/>
                </a:solidFill>
              </a:rPr>
              <a:t>Also called the </a:t>
            </a:r>
            <a:r>
              <a:rPr lang="en-US" sz="2300">
                <a:solidFill>
                  <a:schemeClr val="dk1"/>
                </a:solidFill>
                <a:highlight>
                  <a:srgbClr val="FCE5CD"/>
                </a:highlight>
              </a:rPr>
              <a:t>model dynamics</a:t>
            </a:r>
            <a:endParaRPr sz="2300">
              <a:solidFill>
                <a:schemeClr val="dk1"/>
              </a:solidFill>
              <a:highlight>
                <a:srgbClr val="FCE5CD"/>
              </a:highlight>
            </a:endParaRPr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A </a:t>
            </a:r>
            <a:r>
              <a:rPr lang="en-US" sz="2300">
                <a:solidFill>
                  <a:srgbClr val="980000"/>
                </a:solidFill>
              </a:rPr>
              <a:t>reward function</a:t>
            </a:r>
            <a:endParaRPr sz="2300">
              <a:solidFill>
                <a:srgbClr val="980000"/>
              </a:solidFill>
            </a:endParaRPr>
          </a:p>
          <a:p>
            <a:pPr marL="1371600" lvl="2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</a:pPr>
            <a:r>
              <a:rPr lang="en-US" sz="2300">
                <a:solidFill>
                  <a:schemeClr val="dk1"/>
                </a:solidFill>
              </a:rPr>
              <a:t>The utility gained from arriving to  after performing  at </a:t>
            </a:r>
            <a:endParaRPr sz="2300">
              <a:solidFill>
                <a:schemeClr val="dk1"/>
              </a:solidFill>
            </a:endParaRPr>
          </a:p>
          <a:p>
            <a:pPr marL="1371600" lvl="2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</a:pPr>
            <a:r>
              <a:rPr lang="en-US" sz="2300">
                <a:solidFill>
                  <a:schemeClr val="dk1"/>
                </a:solidFill>
              </a:rPr>
              <a:t>Sometimes just  or even </a:t>
            </a:r>
            <a:endParaRPr sz="2300">
              <a:solidFill>
                <a:schemeClr val="dk1"/>
              </a:solidFill>
            </a:endParaRPr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A </a:t>
            </a:r>
            <a:r>
              <a:rPr lang="en-US" sz="2300">
                <a:solidFill>
                  <a:srgbClr val="980000"/>
                </a:solidFill>
              </a:rPr>
              <a:t>start state</a:t>
            </a:r>
            <a:endParaRPr sz="2300">
              <a:solidFill>
                <a:srgbClr val="980000"/>
              </a:solidFill>
            </a:endParaRPr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300"/>
              <a:buChar char="○"/>
            </a:pPr>
            <a:r>
              <a:rPr lang="en-US" sz="2300">
                <a:solidFill>
                  <a:srgbClr val="0000FF"/>
                </a:solidFill>
              </a:rPr>
              <a:t>Maybe a terminal state</a:t>
            </a:r>
            <a:endParaRPr sz="2300">
              <a:solidFill>
                <a:srgbClr val="0000FF"/>
              </a:solidFill>
            </a:endParaRPr>
          </a:p>
        </p:txBody>
      </p:sp>
      <p:pic>
        <p:nvPicPr>
          <p:cNvPr id="287" name="Google Shape;287;g24cf79bab86_0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9500" y="2343000"/>
            <a:ext cx="3767700" cy="282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54c24bee92_0_15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k=3</a:t>
            </a:r>
            <a:endParaRPr/>
          </a:p>
        </p:txBody>
      </p:sp>
      <p:pic>
        <p:nvPicPr>
          <p:cNvPr id="842" name="Google Shape;842;g254c24bee92_0_1529" descr="Screen Shot 2014-08-10 at 7.48.00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7179" y="1143000"/>
            <a:ext cx="6177644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g254c24bee92_0_1529"/>
          <p:cNvSpPr txBox="1"/>
          <p:nvPr/>
        </p:nvSpPr>
        <p:spPr>
          <a:xfrm>
            <a:off x="9743163" y="3538835"/>
            <a:ext cx="228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= 0.2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= 0.9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Living reward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g254c24bee92_0_15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pic>
        <p:nvPicPr>
          <p:cNvPr id="845" name="Google Shape;845;g254c24bee92_0_1529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g254c24bee92_0_15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2575" y="168800"/>
            <a:ext cx="2063006" cy="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g254c24bee92_0_15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8525" y="136000"/>
            <a:ext cx="4519188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54c24bee92_0_15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k=4</a:t>
            </a:r>
            <a:endParaRPr/>
          </a:p>
        </p:txBody>
      </p:sp>
      <p:pic>
        <p:nvPicPr>
          <p:cNvPr id="854" name="Google Shape;854;g254c24bee92_0_1537" descr="Screen Shot 2014-08-10 at 7.48.04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9900" y="1157098"/>
            <a:ext cx="6172199" cy="5700901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g254c24bee92_0_1537"/>
          <p:cNvSpPr txBox="1"/>
          <p:nvPr/>
        </p:nvSpPr>
        <p:spPr>
          <a:xfrm>
            <a:off x="9743163" y="3538835"/>
            <a:ext cx="228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= 0.2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= 0.9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Living reward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g254c24bee92_0_15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pic>
        <p:nvPicPr>
          <p:cNvPr id="857" name="Google Shape;857;g254c24bee92_0_1537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g254c24bee92_0_15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2575" y="168800"/>
            <a:ext cx="2063006" cy="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g254c24bee92_0_15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8525" y="136000"/>
            <a:ext cx="4519188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54c24bee92_0_15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k=5</a:t>
            </a:r>
            <a:endParaRPr/>
          </a:p>
        </p:txBody>
      </p:sp>
      <p:pic>
        <p:nvPicPr>
          <p:cNvPr id="866" name="Google Shape;866;g254c24bee92_0_1545" descr="Screen Shot 2014-08-10 at 7.48.09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2644" y="1143000"/>
            <a:ext cx="6186714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g254c24bee92_0_1545"/>
          <p:cNvSpPr txBox="1"/>
          <p:nvPr/>
        </p:nvSpPr>
        <p:spPr>
          <a:xfrm>
            <a:off x="9743163" y="3538835"/>
            <a:ext cx="228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= 0.2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= 0.9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Living reward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g254c24bee92_0_15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pic>
        <p:nvPicPr>
          <p:cNvPr id="869" name="Google Shape;869;g254c24bee92_0_1545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g254c24bee92_0_15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2575" y="168800"/>
            <a:ext cx="2063006" cy="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g254c24bee92_0_15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8525" y="136000"/>
            <a:ext cx="4519188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54c24bee92_0_15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k=6</a:t>
            </a:r>
            <a:endParaRPr/>
          </a:p>
        </p:txBody>
      </p:sp>
      <p:pic>
        <p:nvPicPr>
          <p:cNvPr id="878" name="Google Shape;878;g254c24bee92_0_1553" descr="Screen Shot 2014-08-10 at 7.48.13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8972" y="1173166"/>
            <a:ext cx="6154058" cy="5684833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g254c24bee92_0_1553"/>
          <p:cNvSpPr txBox="1"/>
          <p:nvPr/>
        </p:nvSpPr>
        <p:spPr>
          <a:xfrm>
            <a:off x="9743163" y="3538835"/>
            <a:ext cx="228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= 0.2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= 0.9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Living reward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g254c24bee92_0_15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pic>
        <p:nvPicPr>
          <p:cNvPr id="881" name="Google Shape;881;g254c24bee92_0_1553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g254c24bee92_0_15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2575" y="168800"/>
            <a:ext cx="2063006" cy="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g254c24bee92_0_15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8525" y="136000"/>
            <a:ext cx="4519188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54c24bee92_0_15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k=7</a:t>
            </a:r>
            <a:endParaRPr/>
          </a:p>
        </p:txBody>
      </p:sp>
      <p:pic>
        <p:nvPicPr>
          <p:cNvPr id="890" name="Google Shape;890;g254c24bee92_0_1561" descr="Screen Shot 2014-08-10 at 7.48.19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9900" y="1148034"/>
            <a:ext cx="6172199" cy="5709966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g254c24bee92_0_1561"/>
          <p:cNvSpPr txBox="1"/>
          <p:nvPr/>
        </p:nvSpPr>
        <p:spPr>
          <a:xfrm>
            <a:off x="9743163" y="3538835"/>
            <a:ext cx="228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= 0.2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= 0.9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Living reward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g254c24bee92_0_15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pic>
        <p:nvPicPr>
          <p:cNvPr id="893" name="Google Shape;893;g254c24bee92_0_1561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g254c24bee92_0_15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2575" y="168800"/>
            <a:ext cx="2063006" cy="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g254c24bee92_0_15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8525" y="136000"/>
            <a:ext cx="4519188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54c24bee92_0_15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k=8</a:t>
            </a:r>
            <a:endParaRPr/>
          </a:p>
        </p:txBody>
      </p:sp>
      <p:pic>
        <p:nvPicPr>
          <p:cNvPr id="902" name="Google Shape;902;g254c24bee92_0_1569" descr="Screen Shot 2014-08-10 at 7.48.25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9900" y="1175224"/>
            <a:ext cx="6172199" cy="568277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g254c24bee92_0_1569"/>
          <p:cNvSpPr txBox="1"/>
          <p:nvPr/>
        </p:nvSpPr>
        <p:spPr>
          <a:xfrm>
            <a:off x="9743163" y="3538835"/>
            <a:ext cx="228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= 0.2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= 0.9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Living reward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g254c24bee92_0_15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pic>
        <p:nvPicPr>
          <p:cNvPr id="905" name="Google Shape;905;g254c24bee92_0_1569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g254c24bee92_0_15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2575" y="168800"/>
            <a:ext cx="2063006" cy="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g254c24bee92_0_15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8525" y="136000"/>
            <a:ext cx="4519188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254c24bee92_0_15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k=9</a:t>
            </a:r>
            <a:endParaRPr/>
          </a:p>
        </p:txBody>
      </p:sp>
      <p:pic>
        <p:nvPicPr>
          <p:cNvPr id="914" name="Google Shape;914;g254c24bee92_0_1577" descr="Screen Shot 2014-08-10 at 7.48.28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6198" y="1157224"/>
            <a:ext cx="6179605" cy="5700776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g254c24bee92_0_1577"/>
          <p:cNvSpPr txBox="1"/>
          <p:nvPr/>
        </p:nvSpPr>
        <p:spPr>
          <a:xfrm>
            <a:off x="9743163" y="3538835"/>
            <a:ext cx="228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= 0.2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= 0.9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Living reward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g254c24bee92_0_15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pic>
        <p:nvPicPr>
          <p:cNvPr id="917" name="Google Shape;917;g254c24bee92_0_1577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g254c24bee92_0_15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2575" y="168800"/>
            <a:ext cx="2063006" cy="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g254c24bee92_0_157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8525" y="136000"/>
            <a:ext cx="4519188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54c24bee92_0_15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k=10</a:t>
            </a:r>
            <a:endParaRPr/>
          </a:p>
        </p:txBody>
      </p:sp>
      <p:pic>
        <p:nvPicPr>
          <p:cNvPr id="926" name="Google Shape;926;g254c24bee92_0_1585" descr="Screen Shot 2014-08-10 at 7.48.32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7725" y="1143000"/>
            <a:ext cx="619655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g254c24bee92_0_1585"/>
          <p:cNvSpPr txBox="1"/>
          <p:nvPr/>
        </p:nvSpPr>
        <p:spPr>
          <a:xfrm>
            <a:off x="9743163" y="3538835"/>
            <a:ext cx="228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= 0.2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= 0.9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Living reward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g254c24bee92_0_15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pic>
        <p:nvPicPr>
          <p:cNvPr id="929" name="Google Shape;929;g254c24bee92_0_1585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g254c24bee92_0_158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2575" y="168800"/>
            <a:ext cx="2063006" cy="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g254c24bee92_0_158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8525" y="136000"/>
            <a:ext cx="4519188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254c24bee92_0_159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k=11</a:t>
            </a:r>
            <a:endParaRPr/>
          </a:p>
        </p:txBody>
      </p:sp>
      <p:pic>
        <p:nvPicPr>
          <p:cNvPr id="938" name="Google Shape;938;g254c24bee92_0_1593" descr="Screen Shot 2014-08-10 at 7.48.37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9900" y="1138306"/>
            <a:ext cx="6172201" cy="5719693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g254c24bee92_0_1593"/>
          <p:cNvSpPr txBox="1"/>
          <p:nvPr/>
        </p:nvSpPr>
        <p:spPr>
          <a:xfrm>
            <a:off x="9743163" y="3538835"/>
            <a:ext cx="228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= 0.2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= 0.9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Living reward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g254c24bee92_0_15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pic>
        <p:nvPicPr>
          <p:cNvPr id="941" name="Google Shape;941;g254c24bee92_0_1593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g254c24bee92_0_15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2575" y="168800"/>
            <a:ext cx="2063006" cy="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g254c24bee92_0_15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8525" y="136000"/>
            <a:ext cx="4519188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54c24bee92_0_160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k=12</a:t>
            </a:r>
            <a:endParaRPr/>
          </a:p>
        </p:txBody>
      </p:sp>
      <p:pic>
        <p:nvPicPr>
          <p:cNvPr id="950" name="Google Shape;950;g254c24bee92_0_1601" descr="Screen Shot 2014-08-10 at 7.48.41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7725" y="1143000"/>
            <a:ext cx="619655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g254c24bee92_0_1601"/>
          <p:cNvSpPr txBox="1"/>
          <p:nvPr/>
        </p:nvSpPr>
        <p:spPr>
          <a:xfrm>
            <a:off x="9743163" y="3538835"/>
            <a:ext cx="228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= 0.2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= 0.9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Living reward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g254c24bee92_0_16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pic>
        <p:nvPicPr>
          <p:cNvPr id="953" name="Google Shape;953;g254c24bee92_0_1601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g254c24bee92_0_16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2575" y="168800"/>
            <a:ext cx="2063006" cy="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g254c24bee92_0_160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8525" y="136000"/>
            <a:ext cx="4519188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cf79bab86_0_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Markov Decision Processes </a:t>
            </a:r>
            <a:endParaRPr/>
          </a:p>
        </p:txBody>
      </p:sp>
      <p:sp>
        <p:nvSpPr>
          <p:cNvPr id="293" name="Google Shape;293;g24cf79bab86_0_31"/>
          <p:cNvSpPr txBox="1">
            <a:spLocks noGrp="1"/>
          </p:cNvSpPr>
          <p:nvPr>
            <p:ph type="sldNum" idx="12"/>
          </p:nvPr>
        </p:nvSpPr>
        <p:spPr>
          <a:xfrm>
            <a:off x="8547538" y="61277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94" name="Google Shape;294;g24cf79bab86_0_31"/>
          <p:cNvSpPr txBox="1">
            <a:spLocks noGrp="1"/>
          </p:cNvSpPr>
          <p:nvPr>
            <p:ph type="body" idx="1"/>
          </p:nvPr>
        </p:nvSpPr>
        <p:spPr>
          <a:xfrm>
            <a:off x="775138" y="1433325"/>
            <a:ext cx="7281300" cy="4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500">
                <a:solidFill>
                  <a:srgbClr val="980000"/>
                </a:solidFill>
              </a:rPr>
              <a:t>Model Dynamics</a:t>
            </a:r>
            <a:endParaRPr sz="2500">
              <a:solidFill>
                <a:srgbClr val="98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300">
              <a:solidFill>
                <a:srgbClr val="0000FF"/>
              </a:solidFill>
            </a:endParaRPr>
          </a:p>
        </p:txBody>
      </p:sp>
      <p:pic>
        <p:nvPicPr>
          <p:cNvPr id="295" name="Google Shape;295;g24cf79bab86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1138" y="2031925"/>
            <a:ext cx="8116950" cy="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24cf79bab86_0_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8039" y="3544325"/>
            <a:ext cx="8605824" cy="82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24cf79bab86_0_31"/>
          <p:cNvSpPr txBox="1"/>
          <p:nvPr/>
        </p:nvSpPr>
        <p:spPr>
          <a:xfrm>
            <a:off x="1216988" y="2915713"/>
            <a:ext cx="4269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State-transition probabilities</a:t>
            </a:r>
            <a:endParaRPr sz="25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24cf79bab86_0_31"/>
          <p:cNvSpPr txBox="1"/>
          <p:nvPr/>
        </p:nvSpPr>
        <p:spPr>
          <a:xfrm>
            <a:off x="1216988" y="4521750"/>
            <a:ext cx="9343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Expected rewards for state–action–next-state triples</a:t>
            </a:r>
            <a:endParaRPr sz="25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g24cf79bab86_0_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7963" y="5203000"/>
            <a:ext cx="10868025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254c24bee92_0_160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k=100</a:t>
            </a:r>
            <a:endParaRPr/>
          </a:p>
        </p:txBody>
      </p:sp>
      <p:pic>
        <p:nvPicPr>
          <p:cNvPr id="962" name="Google Shape;962;g254c24bee92_0_1609" descr="Screen Shot 2014-08-10 at 7.49.20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0746" y="1130418"/>
            <a:ext cx="6190507" cy="5727581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g254c24bee92_0_1609"/>
          <p:cNvSpPr txBox="1"/>
          <p:nvPr/>
        </p:nvSpPr>
        <p:spPr>
          <a:xfrm>
            <a:off x="9743163" y="3538835"/>
            <a:ext cx="228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= 0.2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= 0.9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Living reward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g254c24bee92_0_160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pic>
        <p:nvPicPr>
          <p:cNvPr id="965" name="Google Shape;965;g254c24bee92_0_1609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g254c24bee92_0_16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2575" y="168800"/>
            <a:ext cx="2063006" cy="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g254c24bee92_0_160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8525" y="136000"/>
            <a:ext cx="4519188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54c24bee92_0_16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Problems with Value Iteration</a:t>
            </a:r>
            <a:endParaRPr/>
          </a:p>
        </p:txBody>
      </p:sp>
      <p:sp>
        <p:nvSpPr>
          <p:cNvPr id="974" name="Google Shape;974;g254c24bee92_0_16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473" t="-6383" b="-174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975" name="Google Shape;975;g254c24bee92_0_16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pic>
        <p:nvPicPr>
          <p:cNvPr id="976" name="Google Shape;976;g254c24bee92_0_1617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54c24bee92_0_16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Solutions </a:t>
            </a:r>
            <a:r>
              <a:rPr lang="en-US" sz="3600"/>
              <a:t>(briefly, more later…)</a:t>
            </a:r>
            <a:endParaRPr/>
          </a:p>
        </p:txBody>
      </p:sp>
      <p:sp>
        <p:nvSpPr>
          <p:cNvPr id="982" name="Google Shape;982;g254c24bee92_0_16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954" t="-348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983" name="Google Shape;983;g254c24bee92_0_16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pic>
        <p:nvPicPr>
          <p:cNvPr id="984" name="Google Shape;984;g254c24bee92_0_1624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54c24bee92_0_16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280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990" name="Google Shape;990;g254c24bee92_0_16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Asynchronous value iteration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 value iteration, we update every state in each iteration</a:t>
            </a:r>
            <a:endParaRPr/>
          </a:p>
          <a:p>
            <a:pPr marL="3429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</a:pPr>
            <a:r>
              <a:rPr lang="en-US">
                <a:solidFill>
                  <a:schemeClr val="accent2"/>
                </a:solidFill>
              </a:rPr>
              <a:t>Actually, </a:t>
            </a:r>
            <a:r>
              <a:rPr lang="en-US" i="1">
                <a:solidFill>
                  <a:schemeClr val="accent2"/>
                </a:solidFill>
              </a:rPr>
              <a:t>any</a:t>
            </a:r>
            <a:r>
              <a:rPr lang="en-US">
                <a:solidFill>
                  <a:schemeClr val="accent2"/>
                </a:solidFill>
              </a:rPr>
              <a:t> sequences of Bellman updates will converge if every state is visited infinitely often regardless of the visitation order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Idea: prioritize states whose value we expect to change significantly </a:t>
            </a:r>
            <a:endParaRPr/>
          </a:p>
        </p:txBody>
      </p:sp>
      <p:sp>
        <p:nvSpPr>
          <p:cNvPr id="991" name="Google Shape;991;g254c24bee92_0_16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pic>
        <p:nvPicPr>
          <p:cNvPr id="992" name="Google Shape;992;g254c24bee92_0_1630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254c24bee92_0_16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Asynchronous Value Iteration</a:t>
            </a:r>
            <a:endParaRPr/>
          </a:p>
        </p:txBody>
      </p:sp>
      <p:pic>
        <p:nvPicPr>
          <p:cNvPr id="999" name="Google Shape;999;g254c24bee92_0_1636" descr="Screen Shot 2014-08-10 at 7.47.51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964" y="1609512"/>
            <a:ext cx="2955998" cy="273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g254c24bee92_0_1636" descr="Screen Shot 2014-08-10 at 7.47.56 P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5234" y="4123051"/>
            <a:ext cx="2970495" cy="273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g254c24bee92_0_1636"/>
          <p:cNvSpPr txBox="1">
            <a:spLocks noGrp="1"/>
          </p:cNvSpPr>
          <p:nvPr>
            <p:ph type="body" idx="1"/>
          </p:nvPr>
        </p:nvSpPr>
        <p:spPr>
          <a:xfrm>
            <a:off x="3692918" y="1695243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Which states should be prioritized for an update?</a:t>
            </a:r>
            <a:endParaRPr/>
          </a:p>
        </p:txBody>
      </p:sp>
      <p:pic>
        <p:nvPicPr>
          <p:cNvPr id="1002" name="Google Shape;1002;g254c24bee92_0_16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82014" y="2810847"/>
            <a:ext cx="4737407" cy="2284856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g254c24bee92_0_16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sp>
        <p:nvSpPr>
          <p:cNvPr id="1004" name="Google Shape;1004;g254c24bee92_0_1636"/>
          <p:cNvSpPr txBox="1"/>
          <p:nvPr/>
        </p:nvSpPr>
        <p:spPr>
          <a:xfrm>
            <a:off x="4940872" y="5662541"/>
            <a:ext cx="5926200" cy="1116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1064" t="-52784" b="-11570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g254c24bee92_0_1636"/>
          <p:cNvSpPr txBox="1"/>
          <p:nvPr/>
        </p:nvSpPr>
        <p:spPr>
          <a:xfrm>
            <a:off x="4792431" y="3059253"/>
            <a:ext cx="1303500" cy="923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single update per iteration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6" name="Google Shape;1006;g254c24bee92_0_1636"/>
          <p:cNvCxnSpPr>
            <a:stCxn id="1005" idx="3"/>
          </p:cNvCxnSpPr>
          <p:nvPr/>
        </p:nvCxnSpPr>
        <p:spPr>
          <a:xfrm>
            <a:off x="6095931" y="3520953"/>
            <a:ext cx="1158300" cy="125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07" name="Google Shape;1007;g254c24bee92_0_1636"/>
          <p:cNvSpPr txBox="1"/>
          <p:nvPr/>
        </p:nvSpPr>
        <p:spPr>
          <a:xfrm>
            <a:off x="7154392" y="5114770"/>
            <a:ext cx="3592500" cy="307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1055" b="-2691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8" name="Google Shape;1008;g254c24bee92_0_1636" descr="Birla Institute of Technology and Science, Pilani | Logopedia | Fandom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54c24bee92_0_16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Double the work?</a:t>
            </a:r>
            <a:endParaRPr/>
          </a:p>
        </p:txBody>
      </p:sp>
      <p:sp>
        <p:nvSpPr>
          <p:cNvPr id="1014" name="Google Shape;1014;g254c24bee92_0_16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85" t="-2312" r="-113" b="-1715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015" name="Google Shape;1015;g254c24bee92_0_16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sp>
        <p:nvSpPr>
          <p:cNvPr id="1016" name="Google Shape;1016;g254c24bee92_0_1650"/>
          <p:cNvSpPr txBox="1"/>
          <p:nvPr/>
        </p:nvSpPr>
        <p:spPr>
          <a:xfrm>
            <a:off x="5906756" y="469515"/>
            <a:ext cx="5926200" cy="111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55" t="-52789" b="-1168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7" name="Google Shape;1017;g254c24bee92_0_1650" descr="Birla Institute of Technology and Science, Pilani | Logopedia | Fando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54c24bee92_0_16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Issue 2: A policy cannot be easily extracted </a:t>
            </a:r>
            <a:endParaRPr/>
          </a:p>
        </p:txBody>
      </p:sp>
      <p:sp>
        <p:nvSpPr>
          <p:cNvPr id="1023" name="Google Shape;1023;g254c24bee92_0_165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2283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822" t="-2322" r="-81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1024" name="Google Shape;1024;g254c24bee92_0_1657" descr="Screen Shot 2014-08-10 at 7.49.20 P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0198" y="2060322"/>
            <a:ext cx="4703031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g254c24bee92_0_16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pic>
        <p:nvPicPr>
          <p:cNvPr id="1026" name="Google Shape;1026;g254c24bee92_0_1657" descr="Birla Institute of Technology and Science, Pilani | Logopedia | Fando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254c24bee92_0_16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Q-learning</a:t>
            </a:r>
            <a:endParaRPr/>
          </a:p>
        </p:txBody>
      </p:sp>
      <p:sp>
        <p:nvSpPr>
          <p:cNvPr id="1039" name="Google Shape;1039;g254c24bee92_0_16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6633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703" t="-232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1040" name="Google Shape;1040;g254c24bee92_0_1664" descr="Screen Shot 2014-08-10 at 7.40.58 P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93750" y="1577049"/>
            <a:ext cx="4420695" cy="406471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g254c24bee92_0_16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  <p:pic>
        <p:nvPicPr>
          <p:cNvPr id="1042" name="Google Shape;1042;g254c24bee92_0_1664" descr="Birla Institute of Technology and Science, Pilani | Logopedia | Fando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254c24bee92_0_16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Q-learning as value iteration</a:t>
            </a:r>
            <a:endParaRPr/>
          </a:p>
        </p:txBody>
      </p:sp>
      <p:sp>
        <p:nvSpPr>
          <p:cNvPr id="1048" name="Google Shape;1048;g254c24bee92_0_167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85" t="-1656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049" name="Google Shape;1049;g254c24bee92_0_16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  <p:pic>
        <p:nvPicPr>
          <p:cNvPr id="1050" name="Google Shape;1050;g254c24bee92_0_1671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254c24bee92_0_16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Issue 3: The policy often converges long before the values</a:t>
            </a:r>
            <a:endParaRPr dirty="0"/>
          </a:p>
        </p:txBody>
      </p:sp>
      <p:sp>
        <p:nvSpPr>
          <p:cNvPr id="1056" name="Google Shape;1056;g254c24bee92_0_167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85" t="-232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1057" name="Google Shape;1057;g254c24bee92_0_1677" descr="Screen Shot 2014-08-10 at 7.48.32 P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38" y="4001294"/>
            <a:ext cx="3004611" cy="2771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g254c24bee92_0_1677" descr="Screen Shot 2014-08-10 at 7.48.37 P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00587" y="4001294"/>
            <a:ext cx="2995412" cy="277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g254c24bee92_0_1677" descr="Screen Shot 2014-08-10 at 7.48.41 PM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47421" y="4010120"/>
            <a:ext cx="3009700" cy="2775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g254c24bee92_0_1677" descr="Screen Shot 2014-08-10 at 7.49.20 PM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62887" y="4001294"/>
            <a:ext cx="3009700" cy="2784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g254c24bee92_0_16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  <p:pic>
        <p:nvPicPr>
          <p:cNvPr id="1062" name="Google Shape;1062;g254c24bee92_0_1677" descr="Birla Institute of Technology and Science, Pilani | Logopedia | Fandom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4cf79bab86_0_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Markov Decision Processes - Discussion</a:t>
            </a:r>
            <a:endParaRPr/>
          </a:p>
        </p:txBody>
      </p:sp>
      <p:sp>
        <p:nvSpPr>
          <p:cNvPr id="305" name="Google Shape;305;g24cf79bab86_0_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306" name="Google Shape;306;g24cf79bab86_0_40"/>
          <p:cNvSpPr txBox="1">
            <a:spLocks noGrp="1"/>
          </p:cNvSpPr>
          <p:nvPr>
            <p:ph type="body" idx="1"/>
          </p:nvPr>
        </p:nvSpPr>
        <p:spPr>
          <a:xfrm>
            <a:off x="838200" y="1894125"/>
            <a:ext cx="10691400" cy="4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500"/>
              <a:buChar char="●"/>
            </a:pPr>
            <a:r>
              <a:rPr lang="en-US" sz="2500" i="1">
                <a:solidFill>
                  <a:srgbClr val="7F6000"/>
                </a:solidFill>
              </a:rPr>
              <a:t>MDP framework is abstract and flexible</a:t>
            </a:r>
            <a:endParaRPr sz="2500" i="1">
              <a:solidFill>
                <a:srgbClr val="7F6000"/>
              </a:solidFill>
            </a:endParaRPr>
          </a:p>
          <a:p>
            <a:pPr marL="914400" lvl="1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2500">
                <a:solidFill>
                  <a:srgbClr val="980000"/>
                </a:solidFill>
              </a:rPr>
              <a:t>Time steps</a:t>
            </a:r>
            <a:r>
              <a:rPr lang="en-US" sz="2500">
                <a:solidFill>
                  <a:schemeClr val="dk1"/>
                </a:solidFill>
              </a:rPr>
              <a:t> need not refer to fixed intervals of real time</a:t>
            </a:r>
            <a:endParaRPr sz="2500">
              <a:solidFill>
                <a:schemeClr val="dk1"/>
              </a:solidFill>
            </a:endParaRPr>
          </a:p>
          <a:p>
            <a:pPr marL="914400" lvl="1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2500">
                <a:solidFill>
                  <a:schemeClr val="dk1"/>
                </a:solidFill>
              </a:rPr>
              <a:t>The </a:t>
            </a:r>
            <a:r>
              <a:rPr lang="en-US" sz="2500">
                <a:solidFill>
                  <a:srgbClr val="1155CC"/>
                </a:solidFill>
              </a:rPr>
              <a:t>actions</a:t>
            </a:r>
            <a:r>
              <a:rPr lang="en-US" sz="2500">
                <a:solidFill>
                  <a:schemeClr val="dk1"/>
                </a:solidFill>
              </a:rPr>
              <a:t> can be </a:t>
            </a:r>
            <a:endParaRPr sz="2500">
              <a:solidFill>
                <a:schemeClr val="dk1"/>
              </a:solidFill>
            </a:endParaRPr>
          </a:p>
          <a:p>
            <a:pPr marL="1371600" lvl="2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■"/>
            </a:pPr>
            <a:r>
              <a:rPr lang="en-US" sz="2500">
                <a:solidFill>
                  <a:schemeClr val="dk1"/>
                </a:solidFill>
              </a:rPr>
              <a:t>at low-level controls or high-level decisions</a:t>
            </a:r>
            <a:endParaRPr sz="2500">
              <a:solidFill>
                <a:schemeClr val="dk1"/>
              </a:solidFill>
            </a:endParaRPr>
          </a:p>
          <a:p>
            <a:pPr marL="1371600" lvl="2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■"/>
            </a:pPr>
            <a:r>
              <a:rPr lang="en-US" sz="2500">
                <a:solidFill>
                  <a:schemeClr val="dk1"/>
                </a:solidFill>
              </a:rPr>
              <a:t>totally mental or computational</a:t>
            </a:r>
            <a:endParaRPr sz="2500">
              <a:solidFill>
                <a:schemeClr val="dk1"/>
              </a:solidFill>
            </a:endParaRPr>
          </a:p>
          <a:p>
            <a:pPr marL="914400" lvl="1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2500">
                <a:solidFill>
                  <a:srgbClr val="38761D"/>
                </a:solidFill>
              </a:rPr>
              <a:t>States</a:t>
            </a:r>
            <a:r>
              <a:rPr lang="en-US" sz="2500">
                <a:solidFill>
                  <a:schemeClr val="dk1"/>
                </a:solidFill>
              </a:rPr>
              <a:t> can take a wide variety of forms</a:t>
            </a:r>
            <a:endParaRPr sz="2500">
              <a:solidFill>
                <a:schemeClr val="dk1"/>
              </a:solidFill>
            </a:endParaRPr>
          </a:p>
          <a:p>
            <a:pPr marL="1371600" lvl="2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■"/>
            </a:pPr>
            <a:r>
              <a:rPr lang="en-US" sz="2500">
                <a:solidFill>
                  <a:schemeClr val="dk1"/>
                </a:solidFill>
              </a:rPr>
              <a:t>Determined by </a:t>
            </a:r>
            <a:r>
              <a:rPr lang="en-US" sz="2500" i="1">
                <a:solidFill>
                  <a:srgbClr val="674EA7"/>
                </a:solidFill>
              </a:rPr>
              <a:t>low-level sensations</a:t>
            </a:r>
            <a:r>
              <a:rPr lang="en-US" sz="2500">
                <a:solidFill>
                  <a:schemeClr val="dk1"/>
                </a:solidFill>
              </a:rPr>
              <a:t> or </a:t>
            </a:r>
            <a:r>
              <a:rPr lang="en-US" sz="2500" i="1">
                <a:solidFill>
                  <a:srgbClr val="674EA7"/>
                </a:solidFill>
              </a:rPr>
              <a:t>high-level and abstract</a:t>
            </a:r>
            <a:r>
              <a:rPr lang="en-US" sz="2500">
                <a:solidFill>
                  <a:schemeClr val="dk1"/>
                </a:solidFill>
              </a:rPr>
              <a:t> (ex. symbolic descriptions of objects in a room) </a:t>
            </a:r>
            <a:endParaRPr sz="2500">
              <a:solidFill>
                <a:schemeClr val="dk1"/>
              </a:solidFill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274E13"/>
                </a:solidFill>
              </a:rPr>
              <a:t>The agent–environment boundary represents the </a:t>
            </a:r>
            <a:r>
              <a:rPr lang="en-US" sz="2500" i="1">
                <a:solidFill>
                  <a:srgbClr val="20124D"/>
                </a:solidFill>
              </a:rPr>
              <a:t>limit of the agent’s absolute control</a:t>
            </a:r>
            <a:r>
              <a:rPr lang="en-US" sz="2500"/>
              <a:t>, not of its knowledge.</a:t>
            </a:r>
            <a:endParaRPr sz="2500"/>
          </a:p>
          <a:p>
            <a:pPr marL="914400" lvl="1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27BA0"/>
              </a:buClr>
              <a:buSzPts val="2500"/>
              <a:buChar char="○"/>
            </a:pPr>
            <a:r>
              <a:rPr lang="en-US" sz="2500" i="1">
                <a:solidFill>
                  <a:srgbClr val="C27BA0"/>
                </a:solidFill>
              </a:rPr>
              <a:t>The boundary can be located at different places for different purposes</a:t>
            </a:r>
            <a:endParaRPr sz="2500" i="1">
              <a:solidFill>
                <a:srgbClr val="C27BA0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54c24bee92_0_16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Policy Iteration</a:t>
            </a:r>
            <a:endParaRPr/>
          </a:p>
        </p:txBody>
      </p:sp>
      <p:sp>
        <p:nvSpPr>
          <p:cNvPr id="1068" name="Google Shape;1068;g254c24bee92_0_168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204" t="-2614" b="-318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1069" name="Google Shape;1069;g254c24bee92_0_1687" descr="A picture containing object, boa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5998" y="3257565"/>
            <a:ext cx="3686002" cy="2199443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g254c24bee92_0_16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  <p:pic>
        <p:nvPicPr>
          <p:cNvPr id="1071" name="Google Shape;1071;g254c24bee92_0_1687" descr="Birla Institute of Technology and Science, Pilani | Logopedia | Fando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54c24bee92_0_169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Policy Evaluation</a:t>
            </a:r>
            <a:endParaRPr/>
          </a:p>
        </p:txBody>
      </p:sp>
      <p:sp>
        <p:nvSpPr>
          <p:cNvPr id="1077" name="Google Shape;1077;g254c24bee92_0_169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85" t="-3192" r="-11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078" name="Google Shape;1078;g254c24bee92_0_16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  <p:pic>
        <p:nvPicPr>
          <p:cNvPr id="1079" name="Google Shape;1079;g254c24bee92_0_1694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54c24bee92_0_170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Policy value as a Linear program </a:t>
            </a:r>
            <a:endParaRPr/>
          </a:p>
        </p:txBody>
      </p:sp>
      <p:sp>
        <p:nvSpPr>
          <p:cNvPr id="1086" name="Google Shape;1086;g254c24bee92_0_1700"/>
          <p:cNvSpPr txBox="1"/>
          <p:nvPr/>
        </p:nvSpPr>
        <p:spPr>
          <a:xfrm>
            <a:off x="719090" y="1882145"/>
            <a:ext cx="11009400" cy="4526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804" t="-55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7" name="Google Shape;1087;g254c24bee92_0_17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8094" y="2993074"/>
            <a:ext cx="5841304" cy="3415033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g254c24bee92_0_17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  <p:pic>
        <p:nvPicPr>
          <p:cNvPr id="1089" name="Google Shape;1089;g254c24bee92_0_1700" descr="Birla Institute of Technology and Science, Pilani | Logopedia | Fando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54c24bee92_0_170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Policy iteration </a:t>
            </a:r>
            <a:endParaRPr/>
          </a:p>
        </p:txBody>
      </p:sp>
      <p:sp>
        <p:nvSpPr>
          <p:cNvPr id="1095" name="Google Shape;1095;g254c24bee92_0_170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096" name="Google Shape;1096;g254c24bee92_0_17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1164" y="1918387"/>
            <a:ext cx="3589276" cy="302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g254c24bee92_0_1708"/>
          <p:cNvSpPr/>
          <p:nvPr/>
        </p:nvSpPr>
        <p:spPr>
          <a:xfrm rot="-773529">
            <a:off x="6380252" y="4215529"/>
            <a:ext cx="1144244" cy="549018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8" name="Google Shape;1098;g254c24bee92_0_1708"/>
          <p:cNvGrpSpPr/>
          <p:nvPr/>
        </p:nvGrpSpPr>
        <p:grpSpPr>
          <a:xfrm>
            <a:off x="493792" y="2182132"/>
            <a:ext cx="5602208" cy="4401230"/>
            <a:chOff x="493792" y="2182132"/>
            <a:chExt cx="5602208" cy="4401230"/>
          </a:xfrm>
        </p:grpSpPr>
        <p:pic>
          <p:nvPicPr>
            <p:cNvPr id="1099" name="Google Shape;1099;g254c24bee92_0_170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3792" y="2182132"/>
              <a:ext cx="5602208" cy="44012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0" name="Google Shape;1100;g254c24bee92_0_1708"/>
            <p:cNvSpPr/>
            <p:nvPr/>
          </p:nvSpPr>
          <p:spPr>
            <a:xfrm>
              <a:off x="1561070" y="4139512"/>
              <a:ext cx="428400" cy="10566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g254c24bee92_0_1708"/>
            <p:cNvSpPr txBox="1"/>
            <p:nvPr/>
          </p:nvSpPr>
          <p:spPr>
            <a:xfrm>
              <a:off x="949179" y="2504937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g254c24bee92_0_1708"/>
            <p:cNvSpPr txBox="1"/>
            <p:nvPr/>
          </p:nvSpPr>
          <p:spPr>
            <a:xfrm>
              <a:off x="1484171" y="2504937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g254c24bee92_0_1708"/>
            <p:cNvSpPr txBox="1"/>
            <p:nvPr/>
          </p:nvSpPr>
          <p:spPr>
            <a:xfrm>
              <a:off x="2110234" y="2477018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0.9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g254c24bee92_0_1708"/>
            <p:cNvSpPr txBox="1"/>
            <p:nvPr/>
          </p:nvSpPr>
          <p:spPr>
            <a:xfrm>
              <a:off x="978904" y="3456200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g254c24bee92_0_1708"/>
            <p:cNvSpPr txBox="1"/>
            <p:nvPr/>
          </p:nvSpPr>
          <p:spPr>
            <a:xfrm>
              <a:off x="1522620" y="3429000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g254c24bee92_0_1708"/>
            <p:cNvSpPr txBox="1"/>
            <p:nvPr/>
          </p:nvSpPr>
          <p:spPr>
            <a:xfrm>
              <a:off x="2110234" y="2956570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g254c24bee92_0_1708"/>
            <p:cNvSpPr txBox="1"/>
            <p:nvPr/>
          </p:nvSpPr>
          <p:spPr>
            <a:xfrm>
              <a:off x="2146434" y="3426178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g254c24bee92_0_1708"/>
            <p:cNvSpPr txBox="1"/>
            <p:nvPr/>
          </p:nvSpPr>
          <p:spPr>
            <a:xfrm>
              <a:off x="2701053" y="3418534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9" name="Google Shape;1109;g254c24bee92_0_1708"/>
          <p:cNvSpPr/>
          <p:nvPr/>
        </p:nvSpPr>
        <p:spPr>
          <a:xfrm>
            <a:off x="580350" y="2173919"/>
            <a:ext cx="3059700" cy="1995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g254c24bee92_0_1708"/>
          <p:cNvSpPr/>
          <p:nvPr/>
        </p:nvSpPr>
        <p:spPr>
          <a:xfrm rot="10800000">
            <a:off x="3721925" y="2599742"/>
            <a:ext cx="5140800" cy="5490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g254c24bee92_0_1708"/>
          <p:cNvSpPr/>
          <p:nvPr/>
        </p:nvSpPr>
        <p:spPr>
          <a:xfrm rot="2225684">
            <a:off x="3336410" y="3742427"/>
            <a:ext cx="703325" cy="548885"/>
          </a:xfrm>
          <a:prstGeom prst="rightArrow">
            <a:avLst>
              <a:gd name="adj1" fmla="val 51339"/>
              <a:gd name="adj2" fmla="val 50000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g254c24bee92_0_17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  <p:pic>
        <p:nvPicPr>
          <p:cNvPr id="1113" name="Google Shape;1113;g254c24bee92_0_1708" descr="Birla Institute of Technology and Science, Pilani | Logopedia | Fando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54c24bee92_0_17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Comparison</a:t>
            </a:r>
            <a:endParaRPr/>
          </a:p>
        </p:txBody>
      </p:sp>
      <p:sp>
        <p:nvSpPr>
          <p:cNvPr id="1119" name="Google Shape;1119;g254c24bee92_0_1730"/>
          <p:cNvSpPr txBox="1">
            <a:spLocks noGrp="1"/>
          </p:cNvSpPr>
          <p:nvPr>
            <p:ph type="body" idx="1"/>
          </p:nvPr>
        </p:nvSpPr>
        <p:spPr>
          <a:xfrm>
            <a:off x="495300" y="1690688"/>
            <a:ext cx="11201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Both value iteration and policy iteration compute the same thing (optimal state values)</a:t>
            </a:r>
            <a:endParaRPr sz="1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value iteration: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Every iteration updates both the values and (implicitly) the policy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We don’t track the policy, but taking the max over actions implicitly define it</a:t>
            </a:r>
            <a:endParaRPr sz="1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policy iteration: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We do several passes that update utilities with fixed policies (each pass is fast because we consider only one action, not all of them)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After the policy is evaluated, a new policy is chosen (slow like a value iteration pass)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new policy will be better (or we’re done)</a:t>
            </a:r>
            <a:endParaRPr/>
          </a:p>
          <a:p>
            <a:pPr marL="2057400" lvl="4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/>
          </a:p>
        </p:txBody>
      </p:sp>
      <p:sp>
        <p:nvSpPr>
          <p:cNvPr id="1120" name="Google Shape;1120;g254c24bee92_0_17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  <p:pic>
        <p:nvPicPr>
          <p:cNvPr id="1121" name="Google Shape;1121;g254c24bee92_0_1730" descr="Birla Institute of Technology and Science, Pilani | Logopedia | Fando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54c24bee92_0_17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Issue 4: requires knowing the model and the reward function</a:t>
            </a:r>
            <a:endParaRPr/>
          </a:p>
        </p:txBody>
      </p:sp>
      <p:sp>
        <p:nvSpPr>
          <p:cNvPr id="1127" name="Google Shape;1127;g254c24bee92_0_1736"/>
          <p:cNvSpPr txBox="1">
            <a:spLocks noGrp="1"/>
          </p:cNvSpPr>
          <p:nvPr>
            <p:ph type="body" idx="1"/>
          </p:nvPr>
        </p:nvSpPr>
        <p:spPr>
          <a:xfrm>
            <a:off x="838200" y="178123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713" t="-144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1128" name="Google Shape;1128;g254c24bee92_0_17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7041" y="4069933"/>
            <a:ext cx="4129888" cy="2147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g254c24bee92_0_17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7230" y="3742046"/>
            <a:ext cx="3302941" cy="2479307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g254c24bee92_0_1736"/>
          <p:cNvSpPr txBox="1"/>
          <p:nvPr/>
        </p:nvSpPr>
        <p:spPr>
          <a:xfrm>
            <a:off x="2063658" y="6200487"/>
            <a:ext cx="3590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Offline optimization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g254c24bee92_0_1736"/>
          <p:cNvSpPr txBox="1"/>
          <p:nvPr/>
        </p:nvSpPr>
        <p:spPr>
          <a:xfrm>
            <a:off x="7006671" y="6173527"/>
            <a:ext cx="3048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Online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g254c24bee92_0_17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  <p:pic>
        <p:nvPicPr>
          <p:cNvPr id="1133" name="Google Shape;1133;g254c24bee92_0_1736" descr="Birla Institute of Technology and Science, Pilani | Logopedia | Fando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254c24bee92_0_17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Issue 5: requires discrete (finite) set of actions</a:t>
            </a:r>
            <a:endParaRPr/>
          </a:p>
        </p:txBody>
      </p:sp>
      <p:sp>
        <p:nvSpPr>
          <p:cNvPr id="1139" name="Google Shape;1139;g254c24bee92_0_17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will explore policy gradient approaches that are suitable for continuous actions, e.g., throttle and steering for a vehicle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Can such approaches be relevant for discrete action spaces?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Yes! We can always define a continues action space as a distribution over the discreate actions (e.g., using the softmax function)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Can we combine value-based approaches and policy gradient approaches and get the best of both?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Yes! Actor-critic methods</a:t>
            </a:r>
            <a:endParaRPr/>
          </a:p>
        </p:txBody>
      </p:sp>
      <p:sp>
        <p:nvSpPr>
          <p:cNvPr id="1140" name="Google Shape;1140;g254c24bee92_0_17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  <p:pic>
        <p:nvPicPr>
          <p:cNvPr id="1141" name="Google Shape;1141;g254c24bee92_0_1746" descr="Birla Institute of Technology and Science, Pilani | Logopedia | Fando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54c24bee92_0_17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Issue 6: infeasible in large (or continues) state spaces </a:t>
            </a:r>
            <a:endParaRPr/>
          </a:p>
        </p:txBody>
      </p:sp>
      <p:sp>
        <p:nvSpPr>
          <p:cNvPr id="1147" name="Google Shape;1147;g254c24bee92_0_17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Most real-life problems contain very large state spaces (practically infinite)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It is infeasible to learn and store a value for every state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Moreover, doing so is not useful as the chance of encountering a state more than once is very small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will learn to generalize our learning to apply to unseen states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will use value function approximators that can generalize the acquired knowledge and provide a value to any state (even if it was not previously seen)</a:t>
            </a:r>
            <a:endParaRPr/>
          </a:p>
        </p:txBody>
      </p:sp>
      <p:sp>
        <p:nvSpPr>
          <p:cNvPr id="1148" name="Google Shape;1148;g254c24bee92_0_17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  <p:pic>
        <p:nvPicPr>
          <p:cNvPr id="1149" name="Google Shape;1149;g254c24bee92_0_1752" descr="Birla Institute of Technology and Science, Pilani | Logopedia | Fando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254c24bee92_0_17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Notation</a:t>
            </a:r>
            <a:endParaRPr/>
          </a:p>
        </p:txBody>
      </p:sp>
      <p:sp>
        <p:nvSpPr>
          <p:cNvPr id="1155" name="Google Shape;1155;g254c24bee92_0_17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85" t="-2321" b="-2003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156" name="Google Shape;1156;g254c24bee92_0_17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  <p:pic>
        <p:nvPicPr>
          <p:cNvPr id="1157" name="Google Shape;1157;g254c24bee92_0_1758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24320ba2c05_0_0"/>
          <p:cNvSpPr txBox="1">
            <a:spLocks noGrp="1"/>
          </p:cNvSpPr>
          <p:nvPr>
            <p:ph type="title"/>
          </p:nvPr>
        </p:nvSpPr>
        <p:spPr>
          <a:xfrm>
            <a:off x="838200" y="1052075"/>
            <a:ext cx="10515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2700">
                <a:solidFill>
                  <a:srgbClr val="4C1130"/>
                </a:solidFill>
                <a:latin typeface="Comfortaa"/>
                <a:ea typeface="Comfortaa"/>
                <a:cs typeface="Comfortaa"/>
                <a:sym typeface="Comfortaa"/>
              </a:rPr>
              <a:t>Required Readings</a:t>
            </a:r>
            <a:endParaRPr sz="2700">
              <a:solidFill>
                <a:srgbClr val="4C113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63" name="Google Shape;1163;g24320ba2c05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  <p:sp>
        <p:nvSpPr>
          <p:cNvPr id="1164" name="Google Shape;1164;g24320ba2c05_0_0"/>
          <p:cNvSpPr txBox="1">
            <a:spLocks noGrp="1"/>
          </p:cNvSpPr>
          <p:nvPr>
            <p:ph type="body" idx="1"/>
          </p:nvPr>
        </p:nvSpPr>
        <p:spPr>
          <a:xfrm>
            <a:off x="838200" y="1894124"/>
            <a:ext cx="105156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C4587"/>
              </a:buClr>
              <a:buSzPts val="2100"/>
              <a:buFont typeface="Comfortaa"/>
              <a:buAutoNum type="arabicPeriod"/>
            </a:pPr>
            <a:r>
              <a:rPr lang="en-US" sz="2100">
                <a:solidFill>
                  <a:srgbClr val="1C4587"/>
                </a:solidFill>
                <a:latin typeface="Comfortaa"/>
                <a:ea typeface="Comfortaa"/>
                <a:cs typeface="Comfortaa"/>
                <a:sym typeface="Comfortaa"/>
              </a:rPr>
              <a:t>Chapter-3,4 of Introduction to Reinforcement Learning,2</a:t>
            </a:r>
            <a:r>
              <a:rPr lang="en-US" sz="2100" baseline="30000">
                <a:solidFill>
                  <a:srgbClr val="1C4587"/>
                </a:solidFill>
                <a:latin typeface="Comfortaa"/>
                <a:ea typeface="Comfortaa"/>
                <a:cs typeface="Comfortaa"/>
                <a:sym typeface="Comfortaa"/>
              </a:rPr>
              <a:t>nd</a:t>
            </a:r>
            <a:r>
              <a:rPr lang="en-US" sz="2100">
                <a:solidFill>
                  <a:srgbClr val="1C4587"/>
                </a:solidFill>
                <a:latin typeface="Comfortaa"/>
                <a:ea typeface="Comfortaa"/>
                <a:cs typeface="Comfortaa"/>
                <a:sym typeface="Comfortaa"/>
              </a:rPr>
              <a:t> Ed.,  Sutton &amp; Barto</a:t>
            </a:r>
            <a:endParaRPr sz="2100">
              <a:solidFill>
                <a:srgbClr val="1C458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4cf79bab86_0_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Markov Decision Processes - Discussion</a:t>
            </a:r>
            <a:endParaRPr/>
          </a:p>
        </p:txBody>
      </p:sp>
      <p:sp>
        <p:nvSpPr>
          <p:cNvPr id="312" name="Google Shape;312;g24cf79bab86_0_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13" name="Google Shape;313;g24cf79bab86_0_63"/>
          <p:cNvSpPr txBox="1">
            <a:spLocks noGrp="1"/>
          </p:cNvSpPr>
          <p:nvPr>
            <p:ph type="body" idx="1"/>
          </p:nvPr>
        </p:nvSpPr>
        <p:spPr>
          <a:xfrm>
            <a:off x="838200" y="1894125"/>
            <a:ext cx="10691400" cy="4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741B47"/>
                </a:solidFill>
              </a:rPr>
              <a:t>MDP framework is a </a:t>
            </a:r>
            <a:r>
              <a:rPr lang="en-US" sz="2500" i="1">
                <a:solidFill>
                  <a:srgbClr val="741B47"/>
                </a:solidFill>
                <a:highlight>
                  <a:srgbClr val="FFF2CC"/>
                </a:highlight>
              </a:rPr>
              <a:t>considerable abstraction of the problem of goal-directed learning from interaction</a:t>
            </a:r>
            <a:r>
              <a:rPr lang="en-US" sz="2500" i="1"/>
              <a:t>. </a:t>
            </a:r>
            <a:endParaRPr sz="2500" i="1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It proposes that </a:t>
            </a:r>
            <a:r>
              <a:rPr lang="en-US" sz="2500" i="1">
                <a:solidFill>
                  <a:srgbClr val="1C4587"/>
                </a:solidFill>
              </a:rPr>
              <a:t>whatever the details of the sensory, memory, and control apparatus, and whatever objective one is trying to achieve</a:t>
            </a:r>
            <a:r>
              <a:rPr lang="en-US" sz="2500" i="1"/>
              <a:t>, </a:t>
            </a:r>
            <a:r>
              <a:rPr lang="en-US" sz="2500" i="1">
                <a:solidFill>
                  <a:srgbClr val="7F6000"/>
                </a:solidFill>
              </a:rPr>
              <a:t>any problem of </a:t>
            </a:r>
            <a:r>
              <a:rPr lang="en-US" sz="2500" i="1">
                <a:solidFill>
                  <a:srgbClr val="7F6000"/>
                </a:solidFill>
                <a:highlight>
                  <a:srgbClr val="C9DAF8"/>
                </a:highlight>
              </a:rPr>
              <a:t>learning goal-directed behavior</a:t>
            </a:r>
            <a:r>
              <a:rPr lang="en-US" sz="2500" i="1">
                <a:solidFill>
                  <a:srgbClr val="7F6000"/>
                </a:solidFill>
              </a:rPr>
              <a:t> can be reduced to three signals passing back and forth between an agent and its environment</a:t>
            </a:r>
            <a:r>
              <a:rPr lang="en-US" sz="2500" i="1"/>
              <a:t>: </a:t>
            </a:r>
            <a:endParaRPr sz="2500" i="1"/>
          </a:p>
          <a:p>
            <a:pPr marL="914400" lvl="1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2500" i="1">
                <a:solidFill>
                  <a:schemeClr val="dk1"/>
                </a:solidFill>
              </a:rPr>
              <a:t>one signal to represent the choices made by the agent (</a:t>
            </a:r>
            <a:r>
              <a:rPr lang="en-US" sz="2500" i="1">
                <a:solidFill>
                  <a:srgbClr val="38761D"/>
                </a:solidFill>
              </a:rPr>
              <a:t>the actions</a:t>
            </a:r>
            <a:r>
              <a:rPr lang="en-US" sz="2500" i="1">
                <a:solidFill>
                  <a:schemeClr val="dk1"/>
                </a:solidFill>
              </a:rPr>
              <a:t>)</a:t>
            </a:r>
            <a:endParaRPr sz="2500" i="1">
              <a:solidFill>
                <a:schemeClr val="dk1"/>
              </a:solidFill>
            </a:endParaRPr>
          </a:p>
          <a:p>
            <a:pPr marL="914400" lvl="1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2500" i="1">
                <a:solidFill>
                  <a:schemeClr val="dk1"/>
                </a:solidFill>
              </a:rPr>
              <a:t>one signal to represent the basis on which the choices are made (</a:t>
            </a:r>
            <a:r>
              <a:rPr lang="en-US" sz="2500" i="1">
                <a:solidFill>
                  <a:srgbClr val="38761D"/>
                </a:solidFill>
              </a:rPr>
              <a:t>the states</a:t>
            </a:r>
            <a:r>
              <a:rPr lang="en-US" sz="2500" i="1">
                <a:solidFill>
                  <a:schemeClr val="dk1"/>
                </a:solidFill>
              </a:rPr>
              <a:t>), </a:t>
            </a:r>
            <a:endParaRPr sz="2500" i="1">
              <a:solidFill>
                <a:schemeClr val="dk1"/>
              </a:solidFill>
            </a:endParaRPr>
          </a:p>
          <a:p>
            <a:pPr marL="914400" lvl="1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2500" i="1">
                <a:solidFill>
                  <a:schemeClr val="dk1"/>
                </a:solidFill>
              </a:rPr>
              <a:t>and one signal to define the agent’s goal (</a:t>
            </a:r>
            <a:r>
              <a:rPr lang="en-US" sz="2500" i="1">
                <a:solidFill>
                  <a:srgbClr val="38761D"/>
                </a:solidFill>
              </a:rPr>
              <a:t>the rewards</a:t>
            </a:r>
            <a:r>
              <a:rPr lang="en-US" sz="2500" i="1">
                <a:solidFill>
                  <a:schemeClr val="dk1"/>
                </a:solidFill>
              </a:rPr>
              <a:t>).</a:t>
            </a:r>
            <a:endParaRPr sz="2500"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24a90fbe9f0_0_573"/>
          <p:cNvSpPr txBox="1">
            <a:spLocks noGrp="1"/>
          </p:cNvSpPr>
          <p:nvPr>
            <p:ph type="title"/>
          </p:nvPr>
        </p:nvSpPr>
        <p:spPr>
          <a:xfrm>
            <a:off x="4657724" y="2809875"/>
            <a:ext cx="6696000" cy="19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1171" name="Google Shape;1171;g24a90fbe9f0_0_573"/>
          <p:cNvSpPr txBox="1">
            <a:spLocks noGrp="1"/>
          </p:cNvSpPr>
          <p:nvPr>
            <p:ph type="subTitle" idx="1"/>
          </p:nvPr>
        </p:nvSpPr>
        <p:spPr>
          <a:xfrm>
            <a:off x="4657725" y="5028803"/>
            <a:ext cx="6696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None/>
            </a:pPr>
            <a:endParaRPr/>
          </a:p>
        </p:txBody>
      </p:sp>
      <p:sp>
        <p:nvSpPr>
          <p:cNvPr id="1172" name="Google Shape;1172;g24a90fbe9f0_0_573"/>
          <p:cNvSpPr txBox="1">
            <a:spLocks noGrp="1"/>
          </p:cNvSpPr>
          <p:nvPr>
            <p:ph type="sldNum" idx="12"/>
          </p:nvPr>
        </p:nvSpPr>
        <p:spPr>
          <a:xfrm>
            <a:off x="9658350" y="6356350"/>
            <a:ext cx="16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4cf79bab86_0_8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MDP Formalization : Video Games </a:t>
            </a:r>
            <a:endParaRPr/>
          </a:p>
        </p:txBody>
      </p:sp>
      <p:sp>
        <p:nvSpPr>
          <p:cNvPr id="319" name="Google Shape;319;g24cf79bab86_0_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20" name="Google Shape;320;g24cf79bab86_0_82"/>
          <p:cNvSpPr txBox="1">
            <a:spLocks noGrp="1"/>
          </p:cNvSpPr>
          <p:nvPr>
            <p:ph type="body" idx="1"/>
          </p:nvPr>
        </p:nvSpPr>
        <p:spPr>
          <a:xfrm>
            <a:off x="838200" y="1894125"/>
            <a:ext cx="6094500" cy="4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980000"/>
                </a:solidFill>
              </a:rPr>
              <a:t>State</a:t>
            </a:r>
            <a:r>
              <a:rPr lang="en-US" sz="2500" i="1"/>
              <a:t>:</a:t>
            </a:r>
            <a:endParaRPr sz="2500" i="1"/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 i="1"/>
              <a:t>raw pixels</a:t>
            </a:r>
            <a:endParaRPr sz="2300" i="1">
              <a:solidFill>
                <a:srgbClr val="0B5394"/>
              </a:solidFill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980000"/>
                </a:solidFill>
              </a:rPr>
              <a:t>Actions</a:t>
            </a:r>
            <a:r>
              <a:rPr lang="en-US" sz="2500" i="1"/>
              <a:t>:</a:t>
            </a:r>
            <a:endParaRPr sz="2500" i="1"/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 i="1"/>
              <a:t>game controls</a:t>
            </a:r>
            <a:endParaRPr sz="2300" i="1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980000"/>
                </a:solidFill>
              </a:rPr>
              <a:t>Reward</a:t>
            </a:r>
            <a:r>
              <a:rPr lang="en-US" sz="2500" i="1"/>
              <a:t>:</a:t>
            </a:r>
            <a:endParaRPr sz="2500" i="1"/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 i="1"/>
              <a:t>change in score</a:t>
            </a:r>
            <a:endParaRPr sz="2300" i="1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980000"/>
                </a:solidFill>
              </a:rPr>
              <a:t>State-transition probabilities</a:t>
            </a:r>
            <a:r>
              <a:rPr lang="en-US" sz="2500" i="1"/>
              <a:t>:</a:t>
            </a:r>
            <a:endParaRPr sz="2500" i="1"/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 i="1"/>
              <a:t>defined by stochasticity in game evolution</a:t>
            </a:r>
            <a:endParaRPr sz="2300" i="1"/>
          </a:p>
        </p:txBody>
      </p:sp>
      <p:sp>
        <p:nvSpPr>
          <p:cNvPr id="321" name="Google Shape;321;g24cf79bab86_0_82"/>
          <p:cNvSpPr txBox="1"/>
          <p:nvPr/>
        </p:nvSpPr>
        <p:spPr>
          <a:xfrm>
            <a:off x="177550" y="6338800"/>
            <a:ext cx="714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highlight>
                  <a:srgbClr val="B6D7A8"/>
                </a:highlight>
                <a:latin typeface="Arial"/>
                <a:ea typeface="Arial"/>
                <a:cs typeface="Arial"/>
                <a:sym typeface="Arial"/>
              </a:rPr>
              <a:t>Ref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B6D7A8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400" b="0" i="0" u="sng" strike="noStrike" cap="none">
                <a:solidFill>
                  <a:schemeClr val="hlink"/>
                </a:solidFill>
                <a:highlight>
                  <a:srgbClr val="B6D7A8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Playing Atari with deep reinforcement learning”, Mnih et al., 2013</a:t>
            </a:r>
            <a:endParaRPr sz="1400" b="0" i="0" u="none" strike="noStrike" cap="none">
              <a:solidFill>
                <a:srgbClr val="000000"/>
              </a:solidFill>
              <a:highlight>
                <a:srgbClr val="B6D7A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g24cf79bab86_0_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7275" y="1894121"/>
            <a:ext cx="4535425" cy="33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5309394956C84499A67E9DC4F60167" ma:contentTypeVersion="7" ma:contentTypeDescription="Create a new document." ma:contentTypeScope="" ma:versionID="40fe775657628180e17d4889014cd054">
  <xsd:schema xmlns:xsd="http://www.w3.org/2001/XMLSchema" xmlns:xs="http://www.w3.org/2001/XMLSchema" xmlns:p="http://schemas.microsoft.com/office/2006/metadata/properties" xmlns:ns2="a9dc28a7-d8e6-4f19-9468-c0fb7d17e397" targetNamespace="http://schemas.microsoft.com/office/2006/metadata/properties" ma:root="true" ma:fieldsID="3209b1d00bb3917c6729dfd2bc629b05" ns2:_="">
    <xsd:import namespace="a9dc28a7-d8e6-4f19-9468-c0fb7d17e3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dc28a7-d8e6-4f19-9468-c0fb7d17e3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BB084EB-038F-4E4A-A513-E390AAE5BDD9}"/>
</file>

<file path=customXml/itemProps2.xml><?xml version="1.0" encoding="utf-8"?>
<ds:datastoreItem xmlns:ds="http://schemas.openxmlformats.org/officeDocument/2006/customXml" ds:itemID="{F6316A68-3438-40FE-97CE-5DA13B445691}"/>
</file>

<file path=customXml/itemProps3.xml><?xml version="1.0" encoding="utf-8"?>
<ds:datastoreItem xmlns:ds="http://schemas.openxmlformats.org/officeDocument/2006/customXml" ds:itemID="{0B1A9B27-8A3C-49DA-9BB6-60E1CD9FCE76}"/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3027</Words>
  <Application>Microsoft Office PowerPoint</Application>
  <PresentationFormat>Widescreen</PresentationFormat>
  <Paragraphs>544</Paragraphs>
  <Slides>80</Slides>
  <Notes>80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Calibri</vt:lpstr>
      <vt:lpstr>Noto Sans Symbols</vt:lpstr>
      <vt:lpstr>Old Standard TT</vt:lpstr>
      <vt:lpstr>Comfortaa</vt:lpstr>
      <vt:lpstr>Arial</vt:lpstr>
      <vt:lpstr>Comfortaa Medium</vt:lpstr>
      <vt:lpstr>Office Theme</vt:lpstr>
      <vt:lpstr>Office Theme</vt:lpstr>
      <vt:lpstr> Session #3-4-5:  Markov Decision Processes ,  Dynamic Programming Solutions</vt:lpstr>
      <vt:lpstr>Agenda for the class </vt:lpstr>
      <vt:lpstr>Agent-Environment Interface</vt:lpstr>
      <vt:lpstr>Grid World Example</vt:lpstr>
      <vt:lpstr>Markov Decision Processes </vt:lpstr>
      <vt:lpstr>Markov Decision Processes </vt:lpstr>
      <vt:lpstr>Markov Decision Processes - Discussion</vt:lpstr>
      <vt:lpstr>Markov Decision Processes - Discussion</vt:lpstr>
      <vt:lpstr>MDP Formalization : Video Games </vt:lpstr>
      <vt:lpstr>MDP Formalization : Traffic Signal Control </vt:lpstr>
      <vt:lpstr>MDP Formalization : Recycling Robot (Detailed Ex.) </vt:lpstr>
      <vt:lpstr>MDP Formalization : Recycling Robot (Detailed Ex.) </vt:lpstr>
      <vt:lpstr>MDP Formalization : Recycling Robot (Detailed Ex.) </vt:lpstr>
      <vt:lpstr>MDP Formalization : Recycling Robot (Detailed Ex.) </vt:lpstr>
      <vt:lpstr>Note on Goals &amp; Rewards</vt:lpstr>
      <vt:lpstr>Returns &amp; Episodes</vt:lpstr>
      <vt:lpstr>Returns &amp; Episodes</vt:lpstr>
      <vt:lpstr>Returns &amp; Episodes</vt:lpstr>
      <vt:lpstr>Returns &amp; Episodes</vt:lpstr>
      <vt:lpstr>Policy </vt:lpstr>
      <vt:lpstr>Defining Value Functions</vt:lpstr>
      <vt:lpstr>Defining Value Functions</vt:lpstr>
      <vt:lpstr>Defining Value Functions</vt:lpstr>
      <vt:lpstr>Bellman Equation for V𝝅</vt:lpstr>
      <vt:lpstr>Bellman Equation for V𝝅</vt:lpstr>
      <vt:lpstr>Understanding V𝝅(s) with Gridworld</vt:lpstr>
      <vt:lpstr>Understanding V𝝅(s) with Gridworld</vt:lpstr>
      <vt:lpstr>Understanding V𝝅(s) with Gridworld</vt:lpstr>
      <vt:lpstr>Ex-1</vt:lpstr>
      <vt:lpstr>Optimal Policies and Optimal Value Functions</vt:lpstr>
      <vt:lpstr>Optimal Policies and Optimal Value Functions</vt:lpstr>
      <vt:lpstr>Optimal Policies and Optimal Value Functions</vt:lpstr>
      <vt:lpstr>Optimal Policies and Optimal Value Functions</vt:lpstr>
      <vt:lpstr>Optimal solutions to the gridworld example</vt:lpstr>
      <vt:lpstr>MDP - Objective</vt:lpstr>
      <vt:lpstr>Notation</vt:lpstr>
      <vt:lpstr>Race car example</vt:lpstr>
      <vt:lpstr>Infinite Utilities?!</vt:lpstr>
      <vt:lpstr>Discount factor</vt:lpstr>
      <vt:lpstr>Discounting</vt:lpstr>
      <vt:lpstr>Discounting</vt:lpstr>
      <vt:lpstr>Quiz: Discounting</vt:lpstr>
      <vt:lpstr>Race car example</vt:lpstr>
      <vt:lpstr>Value iteration </vt:lpstr>
      <vt:lpstr>Value Iteration</vt:lpstr>
      <vt:lpstr>Example: Grid World</vt:lpstr>
      <vt:lpstr>k=0</vt:lpstr>
      <vt:lpstr>k=1</vt:lpstr>
      <vt:lpstr>k=2</vt:lpstr>
      <vt:lpstr>k=3</vt:lpstr>
      <vt:lpstr>k=4</vt:lpstr>
      <vt:lpstr>k=5</vt:lpstr>
      <vt:lpstr>k=6</vt:lpstr>
      <vt:lpstr>k=7</vt:lpstr>
      <vt:lpstr>k=8</vt:lpstr>
      <vt:lpstr>k=9</vt:lpstr>
      <vt:lpstr>k=10</vt:lpstr>
      <vt:lpstr>k=11</vt:lpstr>
      <vt:lpstr>k=12</vt:lpstr>
      <vt:lpstr>k=100</vt:lpstr>
      <vt:lpstr>Problems with Value Iteration</vt:lpstr>
      <vt:lpstr>Solutions (briefly, more later…)</vt:lpstr>
      <vt:lpstr> </vt:lpstr>
      <vt:lpstr>Asynchronous Value Iteration</vt:lpstr>
      <vt:lpstr>Double the work?</vt:lpstr>
      <vt:lpstr>Issue 2: A policy cannot be easily extracted </vt:lpstr>
      <vt:lpstr>Q-learning</vt:lpstr>
      <vt:lpstr>Q-learning as value iteration</vt:lpstr>
      <vt:lpstr>Issue 3: The policy often converges long before the values</vt:lpstr>
      <vt:lpstr>Policy Iteration</vt:lpstr>
      <vt:lpstr>Policy Evaluation</vt:lpstr>
      <vt:lpstr>Policy value as a Linear program </vt:lpstr>
      <vt:lpstr>Policy iteration </vt:lpstr>
      <vt:lpstr>Comparison</vt:lpstr>
      <vt:lpstr>Issue 4: requires knowing the model and the reward function</vt:lpstr>
      <vt:lpstr>Issue 5: requires discrete (finite) set of actions</vt:lpstr>
      <vt:lpstr>Issue 6: infeasible in large (or continues) state spaces </vt:lpstr>
      <vt:lpstr>Notation</vt:lpstr>
      <vt:lpstr>Required Readings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Vimal S P</dc:creator>
  <cp:lastModifiedBy>Bharatesh Chakravarthi</cp:lastModifiedBy>
  <cp:revision>7</cp:revision>
  <dcterms:created xsi:type="dcterms:W3CDTF">2023-01-18T09:26:06Z</dcterms:created>
  <dcterms:modified xsi:type="dcterms:W3CDTF">2025-06-08T02:07:18Z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0x0101007C5309394956C84499A67E9DC4F60167</vt:lpwstr>
  </property>
</Properties>
</file>